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1"/>
  </p:notesMasterIdLst>
  <p:sldIdLst>
    <p:sldId id="260" r:id="rId5"/>
    <p:sldId id="262" r:id="rId6"/>
    <p:sldId id="263" r:id="rId7"/>
    <p:sldId id="283" r:id="rId8"/>
    <p:sldId id="284" r:id="rId9"/>
    <p:sldId id="285" r:id="rId10"/>
    <p:sldId id="286"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EE7906-C82D-4E43-8C26-875A34EBFAB9}" type="datetimeFigureOut">
              <a:rPr lang="en-US" smtClean="0"/>
              <a:t>1/5/2022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EBF4EA-66C0-4CFE-81BD-02CDB9148D34}" type="slidenum">
              <a:rPr lang="en-US" smtClean="0"/>
              <a:t>‹#›</a:t>
            </a:fld>
            <a:endParaRPr lang="en-US" dirty="0"/>
          </a:p>
        </p:txBody>
      </p:sp>
    </p:spTree>
    <p:extLst>
      <p:ext uri="{BB962C8B-B14F-4D97-AF65-F5344CB8AC3E}">
        <p14:creationId xmlns:p14="http://schemas.microsoft.com/office/powerpoint/2010/main" val="3147126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68F7FD2-78F3-4025-8C40-D6E2BBEFF8E3}" type="datetime1">
              <a:rPr lang="en-US" smtClean="0"/>
              <a:t>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7776998-F2E3-470B-85E3-144435E0AF88}" type="datetime1">
              <a:rPr lang="en-US" smtClean="0"/>
              <a:t>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AF3A83-32E0-4C68-A4B1-45A1A98A891C}" type="datetime1">
              <a:rPr lang="en-US" smtClean="0"/>
              <a:t>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E011ED9A-B46E-48BC-AD1D-9469A1E586B7}" type="datetime1">
              <a:rPr lang="en-US" smtClean="0"/>
              <a:t>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28064C2E-5AA0-4CF4-9C97-3C6939270543}" type="datetime1">
              <a:rPr lang="en-US" smtClean="0"/>
              <a:t>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5E9173-068B-4694-999E-1E58247E45AF}" type="datetime1">
              <a:rPr lang="en-US" smtClean="0"/>
              <a:t>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2EE311-14F4-45AB-A0B7-1DAFD090F206}" type="datetime1">
              <a:rPr lang="en-US" smtClean="0"/>
              <a:t>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599C16-F9EE-4636-80C2-7384C6C78ADF}" type="datetime1">
              <a:rPr lang="en-US" smtClean="0"/>
              <a:t>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F9CB28-F02B-4485-B3AC-3EDF57A974AC}" type="datetime1">
              <a:rPr lang="en-US" smtClean="0"/>
              <a:t>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7C79D3-0911-48A2-825D-B5F84FE4AE39}" type="datetime1">
              <a:rPr lang="en-US" smtClean="0"/>
              <a:t>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57E870-A198-4702-9BFA-BD2904A155CD}" type="datetime1">
              <a:rPr lang="en-US" smtClean="0"/>
              <a:t>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366B435-25C5-4918-AFE5-17599C217023}" type="datetime1">
              <a:rPr lang="en-US" smtClean="0"/>
              <a:t>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0F2A300-4063-4776-9C3D-A8FF3A4D491F}" type="datetime1">
              <a:rPr lang="en-US" smtClean="0"/>
              <a:t>1/5/2022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1C55BF7-25C8-4169-AC89-A4623E500252}" type="datetime1">
              <a:rPr lang="en-US" smtClean="0"/>
              <a:t>1/5/2022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0B1BB5-38A7-471B-8DB3-E4DCD9DB702C}" type="datetime1">
              <a:rPr lang="en-US" smtClean="0"/>
              <a:t>1/5/2022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091F70-D7D4-4DF3-9CC1-02F6964320B0}" type="datetime1">
              <a:rPr lang="en-US" smtClean="0"/>
              <a:t>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0AF86A95-6C90-4294-B505-E59AA6B971B5}" type="datetime1">
              <a:rPr lang="en-US" smtClean="0"/>
              <a:t>1/5/2022</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C1A52284-D8C1-49FC-9977-61CBDF7BBE24}" type="datetime1">
              <a:rPr lang="en-US" smtClean="0"/>
              <a:t>1/5/2022</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9076F00-C11C-4B8C-A42D-26907935F28E}"/>
              </a:ext>
              <a:ext uri="{C183D7F6-B498-43B3-948B-1728B52AA6E4}">
                <adec:decorative xmlns:adec="http://schemas.microsoft.com/office/drawing/2017/decorative" val="1"/>
              </a:ext>
            </a:extLst>
          </p:cNvPr>
          <p:cNvPicPr>
            <a:picLocks noChangeAspect="1"/>
          </p:cNvPicPr>
          <p:nvPr/>
        </p:nvPicPr>
        <p:blipFill rotWithShape="1">
          <a:blip r:embed="rId3"/>
          <a:srcRect b="25000"/>
          <a:stretch/>
        </p:blipFill>
        <p:spPr>
          <a:xfrm>
            <a:off x="62773" y="0"/>
            <a:ext cx="12191980" cy="6857990"/>
          </a:xfrm>
          <a:prstGeom prst="rect">
            <a:avLst/>
          </a:prstGeom>
        </p:spPr>
      </p:pic>
      <p:sp useBgFill="1">
        <p:nvSpPr>
          <p:cNvPr id="29" name="Rounded Rectangle 9">
            <a:extLst>
              <a:ext uri="{FF2B5EF4-FFF2-40B4-BE49-F238E27FC236}">
                <a16:creationId xmlns:a16="http://schemas.microsoft.com/office/drawing/2014/main" id="{377641A3-0AD1-47C4-888F-5D557BC9C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6889" y="1846512"/>
            <a:ext cx="8998224" cy="3164976"/>
          </a:xfrm>
          <a:prstGeom prst="roundRect">
            <a:avLst>
              <a:gd name="adj" fmla="val 4629"/>
            </a:avLst>
          </a:prstGeom>
          <a:ln w="44450">
            <a:gradFill>
              <a:gsLst>
                <a:gs pos="0">
                  <a:schemeClr val="bg2">
                    <a:alpha val="65000"/>
                  </a:schemeClr>
                </a:gs>
                <a:gs pos="98000">
                  <a:schemeClr val="bg2">
                    <a:lumMod val="75000"/>
                    <a:alpha val="55000"/>
                  </a:schemeClr>
                </a:gs>
              </a:gsLst>
              <a:lin ang="5400000" scaled="1"/>
            </a:gradFill>
          </a:ln>
          <a:effectLst>
            <a:innerShdw blurRad="63500" dist="50800" dir="14460000">
              <a:prstClr val="black">
                <a:alpha val="70000"/>
              </a:prstClr>
            </a:inn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07B440-1575-45E1-ADD8-03747A5B725F}"/>
              </a:ext>
            </a:extLst>
          </p:cNvPr>
          <p:cNvSpPr>
            <a:spLocks noGrp="1"/>
          </p:cNvSpPr>
          <p:nvPr>
            <p:ph type="ctrTitle"/>
          </p:nvPr>
        </p:nvSpPr>
        <p:spPr>
          <a:xfrm>
            <a:off x="1596887" y="1846511"/>
            <a:ext cx="8998223" cy="3621959"/>
          </a:xfrm>
        </p:spPr>
        <p:txBody>
          <a:bodyPr>
            <a:normAutofit fontScale="90000"/>
          </a:bodyPr>
          <a:lstStyle/>
          <a:p>
            <a:r>
              <a:rPr lang="en-US" sz="2200" dirty="0"/>
              <a:t>Database management systems and applications laboratory</a:t>
            </a:r>
            <a:br>
              <a:rPr lang="en-US" sz="2200" dirty="0"/>
            </a:br>
            <a:br>
              <a:rPr lang="en-US" sz="2400" dirty="0"/>
            </a:br>
            <a:br>
              <a:rPr lang="en-US" sz="2400" dirty="0"/>
            </a:br>
            <a:r>
              <a:rPr lang="en-US" sz="2400" dirty="0"/>
              <a:t>Railway enquiry system</a:t>
            </a:r>
            <a:br>
              <a:rPr lang="en-US" sz="2400" dirty="0"/>
            </a:br>
            <a:br>
              <a:rPr lang="en-US" sz="2400" dirty="0"/>
            </a:br>
            <a:br>
              <a:rPr lang="en-US" sz="2400" dirty="0"/>
            </a:br>
            <a:r>
              <a:rPr lang="en-US" sz="2400" dirty="0"/>
              <a:t>mini project</a:t>
            </a:r>
            <a:br>
              <a:rPr lang="en-US" sz="2400" dirty="0"/>
            </a:br>
            <a:r>
              <a:rPr lang="en-US" sz="2400" dirty="0"/>
              <a:t>2021-2022</a:t>
            </a:r>
            <a:br>
              <a:rPr lang="en-IN" sz="1800" b="1" dirty="0">
                <a:effectLst/>
                <a:latin typeface="Times New Roman" panose="02020603050405020304" pitchFamily="18" charset="0"/>
                <a:ea typeface="Times New Roman" panose="02020603050405020304" pitchFamily="18" charset="0"/>
              </a:rPr>
            </a:br>
            <a:endParaRPr lang="en-US" dirty="0"/>
          </a:p>
        </p:txBody>
      </p:sp>
    </p:spTree>
    <p:extLst>
      <p:ext uri="{BB962C8B-B14F-4D97-AF65-F5344CB8AC3E}">
        <p14:creationId xmlns:p14="http://schemas.microsoft.com/office/powerpoint/2010/main" val="3065875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522A0-F5D1-4076-95E3-FB5BB92066D6}"/>
              </a:ext>
            </a:extLst>
          </p:cNvPr>
          <p:cNvSpPr>
            <a:spLocks noGrp="1"/>
          </p:cNvSpPr>
          <p:nvPr>
            <p:ph type="title"/>
          </p:nvPr>
        </p:nvSpPr>
        <p:spPr>
          <a:xfrm>
            <a:off x="1141413" y="89647"/>
            <a:ext cx="9905998" cy="896471"/>
          </a:xfrm>
        </p:spPr>
        <p:txBody>
          <a:bodyPr/>
          <a:lstStyle/>
          <a:p>
            <a:pPr algn="ctr"/>
            <a:r>
              <a:rPr lang="en-IN" dirty="0" err="1"/>
              <a:t>Sql</a:t>
            </a:r>
            <a:r>
              <a:rPr lang="en-IN" dirty="0"/>
              <a:t> commands</a:t>
            </a:r>
          </a:p>
        </p:txBody>
      </p:sp>
      <p:sp>
        <p:nvSpPr>
          <p:cNvPr id="3" name="TextBox 2">
            <a:extLst>
              <a:ext uri="{FF2B5EF4-FFF2-40B4-BE49-F238E27FC236}">
                <a16:creationId xmlns:a16="http://schemas.microsoft.com/office/drawing/2014/main" id="{DEB792AC-9DB7-4D82-86AA-538F1C118A60}"/>
              </a:ext>
            </a:extLst>
          </p:cNvPr>
          <p:cNvSpPr txBox="1"/>
          <p:nvPr/>
        </p:nvSpPr>
        <p:spPr>
          <a:xfrm>
            <a:off x="303353" y="880878"/>
            <a:ext cx="11585293" cy="5078313"/>
          </a:xfrm>
          <a:prstGeom prst="rect">
            <a:avLst/>
          </a:prstGeom>
          <a:noFill/>
        </p:spPr>
        <p:txBody>
          <a:bodyPr wrap="square" rtlCol="0">
            <a:spAutoFit/>
          </a:bodyPr>
          <a:lstStyle/>
          <a:p>
            <a:pPr marL="342900" lvl="0" indent="-342900">
              <a:buFont typeface="+mj-lt"/>
              <a:buAutoNum type="arabicPeriod"/>
            </a:pPr>
            <a:r>
              <a:rPr lang="en-US" sz="1800" dirty="0">
                <a:effectLst/>
                <a:latin typeface="Times New Roman" panose="02020603050405020304" pitchFamily="18" charset="0"/>
                <a:ea typeface="DejaVu Sans Mono"/>
                <a:cs typeface="DejaVu Sans Mono"/>
              </a:rPr>
              <a:t>ROUTE TABLE</a:t>
            </a:r>
            <a:endParaRPr lang="en-IN" sz="1800" dirty="0">
              <a:effectLst/>
              <a:latin typeface="DejaVu Sans Mono"/>
              <a:ea typeface="DejaVu Sans Mono"/>
              <a:cs typeface="DejaVu Sans Mono"/>
            </a:endParaRPr>
          </a:p>
          <a:p>
            <a:pPr marL="90170"/>
            <a:r>
              <a:rPr lang="en-US" sz="1800" dirty="0">
                <a:effectLst/>
                <a:latin typeface="Times New Roman" panose="02020603050405020304" pitchFamily="18" charset="0"/>
                <a:ea typeface="DejaVu Sans Mono"/>
                <a:cs typeface="DejaVu Sans Mono"/>
              </a:rPr>
              <a:t> </a:t>
            </a:r>
            <a:endParaRPr lang="en-IN" sz="1800" dirty="0">
              <a:effectLst/>
              <a:latin typeface="DejaVu Sans Mono"/>
              <a:ea typeface="DejaVu Sans Mono"/>
              <a:cs typeface="DejaVu Sans Mono"/>
            </a:endParaRPr>
          </a:p>
          <a:p>
            <a:pPr marL="90170"/>
            <a:r>
              <a:rPr lang="en-US" sz="1800" dirty="0">
                <a:effectLst/>
                <a:latin typeface="Courier New" panose="02070309020205020404" pitchFamily="49" charset="0"/>
                <a:ea typeface="DejaVu Sans Mono"/>
                <a:cs typeface="DejaVu Sans Mono"/>
              </a:rPr>
              <a:t>CREATE TABLE ROUTE(</a:t>
            </a:r>
            <a:endParaRPr lang="en-IN" sz="1800" dirty="0">
              <a:effectLst/>
              <a:latin typeface="DejaVu Sans Mono"/>
              <a:ea typeface="DejaVu Sans Mono"/>
              <a:cs typeface="DejaVu Sans Mono"/>
            </a:endParaRPr>
          </a:p>
          <a:p>
            <a:pPr marL="90170"/>
            <a:r>
              <a:rPr lang="en-US" sz="1800" dirty="0">
                <a:effectLst/>
                <a:latin typeface="Courier New" panose="02070309020205020404" pitchFamily="49" charset="0"/>
                <a:ea typeface="DejaVu Sans Mono"/>
                <a:cs typeface="DejaVu Sans Mono"/>
              </a:rPr>
              <a:t>    -&gt; ROUTE_ID INT(5) PRIMARY KEY,</a:t>
            </a:r>
            <a:endParaRPr lang="en-IN" sz="1800" dirty="0">
              <a:effectLst/>
              <a:latin typeface="DejaVu Sans Mono"/>
              <a:ea typeface="DejaVu Sans Mono"/>
              <a:cs typeface="DejaVu Sans Mono"/>
            </a:endParaRPr>
          </a:p>
          <a:p>
            <a:pPr marL="90170"/>
            <a:r>
              <a:rPr lang="en-US" sz="1800" dirty="0">
                <a:effectLst/>
                <a:latin typeface="Courier New" panose="02070309020205020404" pitchFamily="49" charset="0"/>
                <a:ea typeface="DejaVu Sans Mono"/>
                <a:cs typeface="DejaVu Sans Mono"/>
              </a:rPr>
              <a:t>    -&gt; ORIGIN CHAR(20),</a:t>
            </a:r>
            <a:endParaRPr lang="en-IN" sz="1800" dirty="0">
              <a:effectLst/>
              <a:latin typeface="DejaVu Sans Mono"/>
              <a:ea typeface="DejaVu Sans Mono"/>
              <a:cs typeface="DejaVu Sans Mono"/>
            </a:endParaRPr>
          </a:p>
          <a:p>
            <a:pPr marL="90170"/>
            <a:r>
              <a:rPr lang="en-US" sz="1800" dirty="0">
                <a:effectLst/>
                <a:latin typeface="Courier New" panose="02070309020205020404" pitchFamily="49" charset="0"/>
                <a:ea typeface="DejaVu Sans Mono"/>
                <a:cs typeface="DejaVu Sans Mono"/>
              </a:rPr>
              <a:t>    -&gt; DESTINATION CHAR(20),</a:t>
            </a:r>
            <a:endParaRPr lang="en-IN" sz="1800" dirty="0">
              <a:effectLst/>
              <a:latin typeface="DejaVu Sans Mono"/>
              <a:ea typeface="DejaVu Sans Mono"/>
              <a:cs typeface="DejaVu Sans Mono"/>
            </a:endParaRPr>
          </a:p>
          <a:p>
            <a:pPr marL="90170"/>
            <a:r>
              <a:rPr lang="en-US" sz="1800" dirty="0">
                <a:effectLst/>
                <a:latin typeface="Courier New" panose="02070309020205020404" pitchFamily="49" charset="0"/>
                <a:ea typeface="DejaVu Sans Mono"/>
                <a:cs typeface="DejaVu Sans Mono"/>
              </a:rPr>
              <a:t>    -&gt; FARE INT(5),</a:t>
            </a:r>
            <a:endParaRPr lang="en-IN" sz="1800" dirty="0">
              <a:effectLst/>
              <a:latin typeface="DejaVu Sans Mono"/>
              <a:ea typeface="DejaVu Sans Mono"/>
              <a:cs typeface="DejaVu Sans Mono"/>
            </a:endParaRPr>
          </a:p>
          <a:p>
            <a:pPr marL="90170"/>
            <a:r>
              <a:rPr lang="en-US" sz="1800" dirty="0">
                <a:effectLst/>
                <a:latin typeface="Courier New" panose="02070309020205020404" pitchFamily="49" charset="0"/>
                <a:ea typeface="DejaVu Sans Mono"/>
                <a:cs typeface="DejaVu Sans Mono"/>
              </a:rPr>
              <a:t>    -&gt; DISTANCE INT(5));</a:t>
            </a:r>
            <a:endParaRPr lang="en-IN" sz="1800" dirty="0">
              <a:effectLst/>
              <a:latin typeface="DejaVu Sans Mono"/>
              <a:ea typeface="DejaVu Sans Mono"/>
              <a:cs typeface="DejaVu Sans Mono"/>
            </a:endParaRPr>
          </a:p>
          <a:p>
            <a:pPr marL="90170"/>
            <a:r>
              <a:rPr lang="en-US" sz="1800" dirty="0">
                <a:effectLst/>
                <a:latin typeface="Courier New" panose="02070309020205020404" pitchFamily="49" charset="0"/>
                <a:ea typeface="DejaVu Sans Mono"/>
                <a:cs typeface="DejaVu Sans Mono"/>
              </a:rPr>
              <a:t> </a:t>
            </a:r>
            <a:endParaRPr lang="en-IN" sz="1800" dirty="0">
              <a:effectLst/>
              <a:latin typeface="DejaVu Sans Mono"/>
              <a:ea typeface="DejaVu Sans Mono"/>
              <a:cs typeface="DejaVu Sans Mono"/>
            </a:endParaRPr>
          </a:p>
          <a:p>
            <a:pPr marL="90170"/>
            <a:r>
              <a:rPr lang="en-US" sz="1800" dirty="0">
                <a:effectLst/>
                <a:latin typeface="Courier New" panose="02070309020205020404" pitchFamily="49" charset="0"/>
                <a:ea typeface="DejaVu Sans Mono"/>
                <a:cs typeface="DejaVu Sans Mono"/>
              </a:rPr>
              <a:t>+-------------+----------+------+-----+---------+-------+</a:t>
            </a:r>
            <a:endParaRPr lang="en-IN" sz="1800" dirty="0">
              <a:effectLst/>
              <a:latin typeface="DejaVu Sans Mono"/>
              <a:ea typeface="DejaVu Sans Mono"/>
              <a:cs typeface="DejaVu Sans Mono"/>
            </a:endParaRPr>
          </a:p>
          <a:p>
            <a:pPr marL="90170"/>
            <a:r>
              <a:rPr lang="en-US" sz="1800" dirty="0">
                <a:effectLst/>
                <a:latin typeface="Courier New" panose="02070309020205020404" pitchFamily="49" charset="0"/>
                <a:ea typeface="DejaVu Sans Mono"/>
                <a:cs typeface="DejaVu Sans Mono"/>
              </a:rPr>
              <a:t>| Field       | Type     | Null | Key | Default | Extra |</a:t>
            </a:r>
            <a:endParaRPr lang="en-IN" sz="1800" dirty="0">
              <a:effectLst/>
              <a:latin typeface="DejaVu Sans Mono"/>
              <a:ea typeface="DejaVu Sans Mono"/>
              <a:cs typeface="DejaVu Sans Mono"/>
            </a:endParaRPr>
          </a:p>
          <a:p>
            <a:pPr marL="90170"/>
            <a:r>
              <a:rPr lang="en-US" sz="1800" dirty="0">
                <a:effectLst/>
                <a:latin typeface="Courier New" panose="02070309020205020404" pitchFamily="49" charset="0"/>
                <a:ea typeface="DejaVu Sans Mono"/>
                <a:cs typeface="DejaVu Sans Mono"/>
              </a:rPr>
              <a:t>+-------------+----------+------+-----+---------+-------+</a:t>
            </a:r>
            <a:endParaRPr lang="en-IN" sz="1800" dirty="0">
              <a:effectLst/>
              <a:latin typeface="DejaVu Sans Mono"/>
              <a:ea typeface="DejaVu Sans Mono"/>
              <a:cs typeface="DejaVu Sans Mono"/>
            </a:endParaRPr>
          </a:p>
          <a:p>
            <a:pPr marL="90170"/>
            <a:r>
              <a:rPr lang="en-US" sz="1800" dirty="0">
                <a:effectLst/>
                <a:latin typeface="Courier New" panose="02070309020205020404" pitchFamily="49" charset="0"/>
                <a:ea typeface="DejaVu Sans Mono"/>
                <a:cs typeface="DejaVu Sans Mono"/>
              </a:rPr>
              <a:t>| ROUTE_ID    | int      | NO   | PRI | NULL    |       |</a:t>
            </a:r>
            <a:endParaRPr lang="en-IN" sz="1800" dirty="0">
              <a:effectLst/>
              <a:latin typeface="DejaVu Sans Mono"/>
              <a:ea typeface="DejaVu Sans Mono"/>
              <a:cs typeface="DejaVu Sans Mono"/>
            </a:endParaRPr>
          </a:p>
          <a:p>
            <a:pPr marL="90170"/>
            <a:r>
              <a:rPr lang="en-US" sz="1800" dirty="0">
                <a:effectLst/>
                <a:latin typeface="Courier New" panose="02070309020205020404" pitchFamily="49" charset="0"/>
                <a:ea typeface="DejaVu Sans Mono"/>
                <a:cs typeface="DejaVu Sans Mono"/>
              </a:rPr>
              <a:t>| ORIGIN      | char(20) | YES  |     | NULL    |       |</a:t>
            </a:r>
            <a:endParaRPr lang="en-IN" sz="1800" dirty="0">
              <a:effectLst/>
              <a:latin typeface="DejaVu Sans Mono"/>
              <a:ea typeface="DejaVu Sans Mono"/>
              <a:cs typeface="DejaVu Sans Mono"/>
            </a:endParaRPr>
          </a:p>
          <a:p>
            <a:pPr marL="90170"/>
            <a:r>
              <a:rPr lang="en-US" sz="1800" dirty="0">
                <a:effectLst/>
                <a:latin typeface="Courier New" panose="02070309020205020404" pitchFamily="49" charset="0"/>
                <a:ea typeface="DejaVu Sans Mono"/>
                <a:cs typeface="DejaVu Sans Mono"/>
              </a:rPr>
              <a:t>| DESTINATION | char(20) | YES  |     | NULL    |       |</a:t>
            </a:r>
            <a:endParaRPr lang="en-IN" sz="1800" dirty="0">
              <a:effectLst/>
              <a:latin typeface="DejaVu Sans Mono"/>
              <a:ea typeface="DejaVu Sans Mono"/>
              <a:cs typeface="DejaVu Sans Mono"/>
            </a:endParaRPr>
          </a:p>
          <a:p>
            <a:pPr marL="90170"/>
            <a:r>
              <a:rPr lang="en-US" sz="1800" dirty="0">
                <a:effectLst/>
                <a:latin typeface="Courier New" panose="02070309020205020404" pitchFamily="49" charset="0"/>
                <a:ea typeface="DejaVu Sans Mono"/>
                <a:cs typeface="DejaVu Sans Mono"/>
              </a:rPr>
              <a:t>| FARE        | int      | YES  |     | NULL    |       |</a:t>
            </a:r>
            <a:endParaRPr lang="en-IN" sz="1800" dirty="0">
              <a:effectLst/>
              <a:latin typeface="DejaVu Sans Mono"/>
              <a:ea typeface="DejaVu Sans Mono"/>
              <a:cs typeface="DejaVu Sans Mono"/>
            </a:endParaRPr>
          </a:p>
          <a:p>
            <a:pPr marL="90170"/>
            <a:r>
              <a:rPr lang="en-US" sz="1800" dirty="0">
                <a:effectLst/>
                <a:latin typeface="Courier New" panose="02070309020205020404" pitchFamily="49" charset="0"/>
                <a:ea typeface="DejaVu Sans Mono"/>
                <a:cs typeface="DejaVu Sans Mono"/>
              </a:rPr>
              <a:t>| DISTANCE    | int      | YES  |     | NULL    |       |</a:t>
            </a:r>
            <a:endParaRPr lang="en-IN" sz="1800" dirty="0">
              <a:effectLst/>
              <a:latin typeface="DejaVu Sans Mono"/>
              <a:ea typeface="DejaVu Sans Mono"/>
              <a:cs typeface="DejaVu Sans Mono"/>
            </a:endParaRPr>
          </a:p>
          <a:p>
            <a:r>
              <a:rPr lang="en-US" sz="1800" dirty="0">
                <a:effectLst/>
                <a:latin typeface="Courier New" panose="02070309020205020404" pitchFamily="49" charset="0"/>
                <a:ea typeface="DejaVu Sans Mono"/>
              </a:rPr>
              <a:t>+-------------+----------+------+-----+---------+-------+</a:t>
            </a:r>
            <a:endParaRPr lang="en-IN" dirty="0"/>
          </a:p>
        </p:txBody>
      </p:sp>
    </p:spTree>
    <p:extLst>
      <p:ext uri="{BB962C8B-B14F-4D97-AF65-F5344CB8AC3E}">
        <p14:creationId xmlns:p14="http://schemas.microsoft.com/office/powerpoint/2010/main" val="539214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CABCC-CA07-44CE-B9B5-87EED643493F}"/>
              </a:ext>
            </a:extLst>
          </p:cNvPr>
          <p:cNvSpPr>
            <a:spLocks noGrp="1"/>
          </p:cNvSpPr>
          <p:nvPr>
            <p:ph type="title"/>
          </p:nvPr>
        </p:nvSpPr>
        <p:spPr>
          <a:xfrm>
            <a:off x="1141413" y="215153"/>
            <a:ext cx="9905998" cy="6194611"/>
          </a:xfrm>
        </p:spPr>
        <p:txBody>
          <a:bodyPr/>
          <a:lstStyle/>
          <a:p>
            <a:pPr marL="342900" lvl="0" indent="-342900"/>
            <a:r>
              <a:rPr lang="en-US" sz="1800" b="1" dirty="0">
                <a:effectLst/>
                <a:latin typeface="Times New Roman" panose="02020603050405020304" pitchFamily="18" charset="0"/>
                <a:ea typeface="DejaVu Sans Mono"/>
                <a:cs typeface="DejaVu Sans Mono"/>
              </a:rPr>
              <a:t>STATION TABLE:</a:t>
            </a:r>
            <a:br>
              <a:rPr lang="en-IN" sz="1800" b="1" dirty="0">
                <a:effectLst/>
                <a:latin typeface="DejaVu Sans Mono"/>
                <a:ea typeface="DejaVu Sans Mono"/>
                <a:cs typeface="DejaVu Sans Mono"/>
              </a:rPr>
            </a:br>
            <a:r>
              <a:rPr lang="en-US" sz="1800" b="1" dirty="0">
                <a:effectLst/>
                <a:latin typeface="Times New Roman" panose="02020603050405020304" pitchFamily="18" charset="0"/>
                <a:ea typeface="DejaVu Sans Mono"/>
                <a:cs typeface="DejaVu Sans Mono"/>
              </a:rPr>
              <a:t> </a:t>
            </a:r>
            <a:br>
              <a:rPr lang="en-IN" sz="1800" b="1" dirty="0">
                <a:effectLst/>
                <a:latin typeface="DejaVu Sans Mono"/>
                <a:ea typeface="DejaVu Sans Mono"/>
                <a:cs typeface="DejaVu Sans Mono"/>
              </a:rPr>
            </a:br>
            <a:r>
              <a:rPr lang="en-US" sz="1800" b="1" dirty="0">
                <a:effectLst/>
                <a:latin typeface="Courier New" panose="02070309020205020404" pitchFamily="49" charset="0"/>
                <a:ea typeface="DejaVu Sans Mono"/>
                <a:cs typeface="DejaVu Sans Mono"/>
              </a:rPr>
              <a:t>CREATE TABLE STATION (</a:t>
            </a:r>
            <a:br>
              <a:rPr lang="en-IN" sz="1800" b="1" dirty="0">
                <a:effectLst/>
                <a:latin typeface="DejaVu Sans Mono"/>
                <a:ea typeface="DejaVu Sans Mono"/>
                <a:cs typeface="DejaVu Sans Mono"/>
              </a:rPr>
            </a:br>
            <a:r>
              <a:rPr lang="en-US" sz="1800" b="1" dirty="0">
                <a:effectLst/>
                <a:latin typeface="Courier New" panose="02070309020205020404" pitchFamily="49" charset="0"/>
                <a:ea typeface="DejaVu Sans Mono"/>
                <a:cs typeface="DejaVu Sans Mono"/>
              </a:rPr>
              <a:t>    -&gt; ROUTE_ID INT(5),</a:t>
            </a:r>
            <a:br>
              <a:rPr lang="en-IN" sz="1800" b="1" dirty="0">
                <a:effectLst/>
                <a:latin typeface="DejaVu Sans Mono"/>
                <a:ea typeface="DejaVu Sans Mono"/>
                <a:cs typeface="DejaVu Sans Mono"/>
              </a:rPr>
            </a:br>
            <a:r>
              <a:rPr lang="en-US" sz="1800" b="1" dirty="0">
                <a:effectLst/>
                <a:latin typeface="Courier New" panose="02070309020205020404" pitchFamily="49" charset="0"/>
                <a:ea typeface="DejaVu Sans Mono"/>
                <a:cs typeface="DejaVu Sans Mono"/>
              </a:rPr>
              <a:t>    -&gt; STATION_ID INT(5),</a:t>
            </a:r>
            <a:br>
              <a:rPr lang="en-IN" sz="1800" b="1" dirty="0">
                <a:effectLst/>
                <a:latin typeface="DejaVu Sans Mono"/>
                <a:ea typeface="DejaVu Sans Mono"/>
                <a:cs typeface="DejaVu Sans Mono"/>
              </a:rPr>
            </a:br>
            <a:r>
              <a:rPr lang="en-US" sz="1800" b="1" dirty="0">
                <a:effectLst/>
                <a:latin typeface="Courier New" panose="02070309020205020404" pitchFamily="49" charset="0"/>
                <a:ea typeface="DejaVu Sans Mono"/>
                <a:cs typeface="DejaVu Sans Mono"/>
              </a:rPr>
              <a:t>    -&gt; STATION_NAME CHAR(20),</a:t>
            </a:r>
            <a:br>
              <a:rPr lang="en-IN" sz="1800" b="1" dirty="0">
                <a:effectLst/>
                <a:latin typeface="DejaVu Sans Mono"/>
                <a:ea typeface="DejaVu Sans Mono"/>
                <a:cs typeface="DejaVu Sans Mono"/>
              </a:rPr>
            </a:br>
            <a:r>
              <a:rPr lang="en-US" sz="1800" b="1" dirty="0">
                <a:effectLst/>
                <a:latin typeface="Courier New" panose="02070309020205020404" pitchFamily="49" charset="0"/>
                <a:ea typeface="DejaVu Sans Mono"/>
                <a:cs typeface="DejaVu Sans Mono"/>
              </a:rPr>
              <a:t>    -&gt; FOREIGN KEY(ROUTE_ID) REFERENCES ROUTE(ROUTE_ID));</a:t>
            </a:r>
            <a:br>
              <a:rPr lang="en-IN" sz="1800" b="1" dirty="0">
                <a:effectLst/>
                <a:latin typeface="DejaVu Sans Mono"/>
                <a:ea typeface="DejaVu Sans Mono"/>
                <a:cs typeface="DejaVu Sans Mono"/>
              </a:rPr>
            </a:br>
            <a:r>
              <a:rPr lang="en-US" sz="1800" b="1" dirty="0">
                <a:effectLst/>
                <a:latin typeface="Courier New" panose="02070309020205020404" pitchFamily="49" charset="0"/>
                <a:ea typeface="DejaVu Sans Mono"/>
                <a:cs typeface="DejaVu Sans Mono"/>
              </a:rPr>
              <a:t> </a:t>
            </a:r>
            <a:br>
              <a:rPr lang="en-IN" sz="1800" b="1" dirty="0">
                <a:effectLst/>
                <a:latin typeface="DejaVu Sans Mono"/>
                <a:ea typeface="DejaVu Sans Mono"/>
                <a:cs typeface="DejaVu Sans Mono"/>
              </a:rPr>
            </a:br>
            <a:r>
              <a:rPr lang="en-US" sz="1800" b="1" dirty="0">
                <a:effectLst/>
                <a:latin typeface="Courier New" panose="02070309020205020404" pitchFamily="49" charset="0"/>
                <a:ea typeface="DejaVu Sans Mono"/>
                <a:cs typeface="DejaVu Sans Mono"/>
              </a:rPr>
              <a:t>+--------------+----------+------+-----+---------+-------+</a:t>
            </a:r>
            <a:br>
              <a:rPr lang="en-IN" sz="1800" b="1" dirty="0">
                <a:effectLst/>
                <a:latin typeface="DejaVu Sans Mono"/>
                <a:ea typeface="DejaVu Sans Mono"/>
                <a:cs typeface="DejaVu Sans Mono"/>
              </a:rPr>
            </a:br>
            <a:r>
              <a:rPr lang="en-US" sz="1800" b="1" dirty="0">
                <a:effectLst/>
                <a:latin typeface="Courier New" panose="02070309020205020404" pitchFamily="49" charset="0"/>
                <a:ea typeface="DejaVu Sans Mono"/>
                <a:cs typeface="DejaVu Sans Mono"/>
              </a:rPr>
              <a:t>| Field        | Type     | Null | Key | Default | Extra |</a:t>
            </a:r>
            <a:br>
              <a:rPr lang="en-IN" sz="1800" b="1" dirty="0">
                <a:effectLst/>
                <a:latin typeface="DejaVu Sans Mono"/>
                <a:ea typeface="DejaVu Sans Mono"/>
                <a:cs typeface="DejaVu Sans Mono"/>
              </a:rPr>
            </a:br>
            <a:r>
              <a:rPr lang="en-US" sz="1800" b="1" dirty="0">
                <a:effectLst/>
                <a:latin typeface="Courier New" panose="02070309020205020404" pitchFamily="49" charset="0"/>
                <a:ea typeface="DejaVu Sans Mono"/>
                <a:cs typeface="DejaVu Sans Mono"/>
              </a:rPr>
              <a:t>+--------------+----------+------+-----+---------+-------+</a:t>
            </a:r>
            <a:br>
              <a:rPr lang="en-IN" sz="1800" b="1" dirty="0">
                <a:effectLst/>
                <a:latin typeface="DejaVu Sans Mono"/>
                <a:ea typeface="DejaVu Sans Mono"/>
                <a:cs typeface="DejaVu Sans Mono"/>
              </a:rPr>
            </a:br>
            <a:r>
              <a:rPr lang="en-US" sz="1800" b="1" dirty="0">
                <a:effectLst/>
                <a:latin typeface="Courier New" panose="02070309020205020404" pitchFamily="49" charset="0"/>
                <a:ea typeface="DejaVu Sans Mono"/>
                <a:cs typeface="DejaVu Sans Mono"/>
              </a:rPr>
              <a:t>| ROUTE_ID     | int      | YES  | MUL | NULL    |       |</a:t>
            </a:r>
            <a:br>
              <a:rPr lang="en-IN" sz="1800" b="1" dirty="0">
                <a:effectLst/>
                <a:latin typeface="DejaVu Sans Mono"/>
                <a:ea typeface="DejaVu Sans Mono"/>
                <a:cs typeface="DejaVu Sans Mono"/>
              </a:rPr>
            </a:br>
            <a:r>
              <a:rPr lang="en-US" sz="1800" b="1" dirty="0">
                <a:effectLst/>
                <a:latin typeface="Courier New" panose="02070309020205020404" pitchFamily="49" charset="0"/>
                <a:ea typeface="DejaVu Sans Mono"/>
                <a:cs typeface="DejaVu Sans Mono"/>
              </a:rPr>
              <a:t>| STATION_ID   | int      | YES  |     | NULL    |       |</a:t>
            </a:r>
            <a:br>
              <a:rPr lang="en-IN" sz="1800" b="1" dirty="0">
                <a:effectLst/>
                <a:latin typeface="DejaVu Sans Mono"/>
                <a:ea typeface="DejaVu Sans Mono"/>
                <a:cs typeface="DejaVu Sans Mono"/>
              </a:rPr>
            </a:br>
            <a:r>
              <a:rPr lang="en-US" sz="1800" b="1" dirty="0">
                <a:effectLst/>
                <a:latin typeface="Courier New" panose="02070309020205020404" pitchFamily="49" charset="0"/>
                <a:ea typeface="DejaVu Sans Mono"/>
                <a:cs typeface="DejaVu Sans Mono"/>
              </a:rPr>
              <a:t>| STATION_NAME | char(20) | YES  |     | NULL    |       |</a:t>
            </a:r>
            <a:br>
              <a:rPr lang="en-IN" sz="1800" b="1" dirty="0">
                <a:effectLst/>
                <a:latin typeface="DejaVu Sans Mono"/>
                <a:ea typeface="DejaVu Sans Mono"/>
                <a:cs typeface="DejaVu Sans Mono"/>
              </a:rPr>
            </a:br>
            <a:r>
              <a:rPr lang="en-US" sz="1800" b="1" dirty="0">
                <a:effectLst/>
                <a:latin typeface="Courier New" panose="02070309020205020404" pitchFamily="49" charset="0"/>
                <a:ea typeface="DejaVu Sans Mono"/>
                <a:cs typeface="DejaVu Sans Mono"/>
              </a:rPr>
              <a:t>+--------------+----------+------+-----+---------+-------+</a:t>
            </a:r>
            <a:br>
              <a:rPr lang="en-IN" sz="1800" dirty="0">
                <a:effectLst/>
                <a:latin typeface="DejaVu Sans Mono"/>
                <a:ea typeface="DejaVu Sans Mono"/>
                <a:cs typeface="DejaVu Sans Mono"/>
              </a:rPr>
            </a:br>
            <a:r>
              <a:rPr lang="en-US" sz="1800" dirty="0">
                <a:effectLst/>
                <a:latin typeface="Courier New" panose="02070309020205020404" pitchFamily="49" charset="0"/>
                <a:ea typeface="DejaVu Sans Mono"/>
                <a:cs typeface="DejaVu Sans Mono"/>
              </a:rPr>
              <a:t> </a:t>
            </a:r>
            <a:br>
              <a:rPr lang="en-IN" sz="1800" dirty="0">
                <a:effectLst/>
                <a:latin typeface="DejaVu Sans Mono"/>
                <a:ea typeface="DejaVu Sans Mono"/>
                <a:cs typeface="DejaVu Sans Mono"/>
              </a:rPr>
            </a:br>
            <a:endParaRPr lang="en-IN" dirty="0"/>
          </a:p>
        </p:txBody>
      </p:sp>
    </p:spTree>
    <p:extLst>
      <p:ext uri="{BB962C8B-B14F-4D97-AF65-F5344CB8AC3E}">
        <p14:creationId xmlns:p14="http://schemas.microsoft.com/office/powerpoint/2010/main" val="598106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EC75B-F297-419E-B33B-33661C136953}"/>
              </a:ext>
            </a:extLst>
          </p:cNvPr>
          <p:cNvSpPr>
            <a:spLocks noGrp="1"/>
          </p:cNvSpPr>
          <p:nvPr>
            <p:ph type="title"/>
          </p:nvPr>
        </p:nvSpPr>
        <p:spPr>
          <a:xfrm>
            <a:off x="502024" y="1425389"/>
            <a:ext cx="11116235" cy="4312024"/>
          </a:xfrm>
        </p:spPr>
        <p:txBody>
          <a:bodyPr>
            <a:noAutofit/>
          </a:bodyPr>
          <a:lstStyle/>
          <a:p>
            <a:pPr marL="342900" lvl="0" indent="-342900"/>
            <a:r>
              <a:rPr lang="en-US" sz="1400" b="1" dirty="0">
                <a:effectLst/>
                <a:latin typeface="Times New Roman" panose="02020603050405020304" pitchFamily="18" charset="0"/>
                <a:ea typeface="DejaVu Sans Mono"/>
                <a:cs typeface="DejaVu Sans Mono"/>
              </a:rPr>
              <a:t>TRAIN TABLE:</a:t>
            </a:r>
            <a:br>
              <a:rPr lang="en-IN" sz="1400" b="1" dirty="0">
                <a:effectLst/>
                <a:latin typeface="DejaVu Sans Mono"/>
                <a:ea typeface="DejaVu Sans Mono"/>
                <a:cs typeface="DejaVu Sans Mono"/>
              </a:rPr>
            </a:br>
            <a:r>
              <a:rPr lang="en-US" sz="1400" b="1" dirty="0">
                <a:effectLst/>
                <a:latin typeface="Times New Roman" panose="02020603050405020304" pitchFamily="18" charset="0"/>
                <a:ea typeface="DejaVu Sans Mono"/>
                <a:cs typeface="DejaVu Sans Mono"/>
              </a:rPr>
              <a:t> </a:t>
            </a:r>
            <a:br>
              <a:rPr lang="en-IN" sz="1400" b="1" dirty="0">
                <a:effectLst/>
                <a:latin typeface="DejaVu Sans Mono"/>
                <a:ea typeface="DejaVu Sans Mono"/>
                <a:cs typeface="DejaVu Sans Mono"/>
              </a:rPr>
            </a:br>
            <a:r>
              <a:rPr lang="en-US" sz="1400" b="1" dirty="0">
                <a:effectLst/>
                <a:latin typeface="Courier New" panose="02070309020205020404" pitchFamily="49" charset="0"/>
                <a:ea typeface="DejaVu Sans Mono"/>
                <a:cs typeface="DejaVu Sans Mono"/>
              </a:rPr>
              <a:t>CREATE TABLE TRAIN(</a:t>
            </a:r>
            <a:br>
              <a:rPr lang="en-IN" sz="1400" b="1" dirty="0">
                <a:effectLst/>
                <a:latin typeface="DejaVu Sans Mono"/>
                <a:ea typeface="DejaVu Sans Mono"/>
                <a:cs typeface="DejaVu Sans Mono"/>
              </a:rPr>
            </a:br>
            <a:r>
              <a:rPr lang="en-US" sz="1400" b="1" dirty="0">
                <a:effectLst/>
                <a:latin typeface="Courier New" panose="02070309020205020404" pitchFamily="49" charset="0"/>
                <a:ea typeface="DejaVu Sans Mono"/>
                <a:cs typeface="DejaVu Sans Mono"/>
              </a:rPr>
              <a:t>    -&gt; TRAIN_NO INT(10) PRIMARY KEY,</a:t>
            </a:r>
            <a:br>
              <a:rPr lang="en-IN" sz="1400" b="1" dirty="0">
                <a:effectLst/>
                <a:latin typeface="DejaVu Sans Mono"/>
                <a:ea typeface="DejaVu Sans Mono"/>
                <a:cs typeface="DejaVu Sans Mono"/>
              </a:rPr>
            </a:br>
            <a:r>
              <a:rPr lang="en-US" sz="1400" b="1" dirty="0">
                <a:effectLst/>
                <a:latin typeface="Courier New" panose="02070309020205020404" pitchFamily="49" charset="0"/>
                <a:ea typeface="DejaVu Sans Mono"/>
                <a:cs typeface="DejaVu Sans Mono"/>
              </a:rPr>
              <a:t>    -&gt; ROUTE_ID INT(5),</a:t>
            </a:r>
            <a:br>
              <a:rPr lang="en-IN" sz="1400" b="1" dirty="0">
                <a:effectLst/>
                <a:latin typeface="DejaVu Sans Mono"/>
                <a:ea typeface="DejaVu Sans Mono"/>
                <a:cs typeface="DejaVu Sans Mono"/>
              </a:rPr>
            </a:br>
            <a:r>
              <a:rPr lang="en-US" sz="1400" b="1" dirty="0">
                <a:effectLst/>
                <a:latin typeface="Courier New" panose="02070309020205020404" pitchFamily="49" charset="0"/>
                <a:ea typeface="DejaVu Sans Mono"/>
                <a:cs typeface="DejaVu Sans Mono"/>
              </a:rPr>
              <a:t>    -&gt; TRAIN_NAME CHAR(20),</a:t>
            </a:r>
            <a:br>
              <a:rPr lang="en-IN" sz="1400" b="1" dirty="0">
                <a:effectLst/>
                <a:latin typeface="DejaVu Sans Mono"/>
                <a:ea typeface="DejaVu Sans Mono"/>
                <a:cs typeface="DejaVu Sans Mono"/>
              </a:rPr>
            </a:br>
            <a:r>
              <a:rPr lang="en-US" sz="1400" b="1" dirty="0">
                <a:effectLst/>
                <a:latin typeface="Courier New" panose="02070309020205020404" pitchFamily="49" charset="0"/>
                <a:ea typeface="DejaVu Sans Mono"/>
                <a:cs typeface="DejaVu Sans Mono"/>
              </a:rPr>
              <a:t>    -&gt; ORIGIN CHAR(20),</a:t>
            </a:r>
            <a:br>
              <a:rPr lang="en-IN" sz="1400" b="1" dirty="0">
                <a:effectLst/>
                <a:latin typeface="DejaVu Sans Mono"/>
                <a:ea typeface="DejaVu Sans Mono"/>
                <a:cs typeface="DejaVu Sans Mono"/>
              </a:rPr>
            </a:br>
            <a:r>
              <a:rPr lang="en-US" sz="1400" b="1" dirty="0">
                <a:effectLst/>
                <a:latin typeface="Courier New" panose="02070309020205020404" pitchFamily="49" charset="0"/>
                <a:ea typeface="DejaVu Sans Mono"/>
                <a:cs typeface="DejaVu Sans Mono"/>
              </a:rPr>
              <a:t>    -&gt; DESTINATION CHAR(20),</a:t>
            </a:r>
            <a:br>
              <a:rPr lang="en-IN" sz="1400" b="1" dirty="0">
                <a:effectLst/>
                <a:latin typeface="DejaVu Sans Mono"/>
                <a:ea typeface="DejaVu Sans Mono"/>
                <a:cs typeface="DejaVu Sans Mono"/>
              </a:rPr>
            </a:br>
            <a:r>
              <a:rPr lang="en-US" sz="1400" b="1" dirty="0">
                <a:effectLst/>
                <a:latin typeface="Courier New" panose="02070309020205020404" pitchFamily="49" charset="0"/>
                <a:ea typeface="DejaVu Sans Mono"/>
                <a:cs typeface="DejaVu Sans Mono"/>
              </a:rPr>
              <a:t>    -&gt; DEP_TIME CHAR(15),</a:t>
            </a:r>
            <a:br>
              <a:rPr lang="en-IN" sz="1400" b="1" dirty="0">
                <a:effectLst/>
                <a:latin typeface="DejaVu Sans Mono"/>
                <a:ea typeface="DejaVu Sans Mono"/>
                <a:cs typeface="DejaVu Sans Mono"/>
              </a:rPr>
            </a:br>
            <a:r>
              <a:rPr lang="en-US" sz="1400" b="1" dirty="0">
                <a:effectLst/>
                <a:latin typeface="Courier New" panose="02070309020205020404" pitchFamily="49" charset="0"/>
                <a:ea typeface="DejaVu Sans Mono"/>
                <a:cs typeface="DejaVu Sans Mono"/>
              </a:rPr>
              <a:t>    -&gt; ARR_TIME CHAR(15),</a:t>
            </a:r>
            <a:br>
              <a:rPr lang="en-IN" sz="1400" b="1" dirty="0">
                <a:effectLst/>
                <a:latin typeface="DejaVu Sans Mono"/>
                <a:ea typeface="DejaVu Sans Mono"/>
                <a:cs typeface="DejaVu Sans Mono"/>
              </a:rPr>
            </a:br>
            <a:r>
              <a:rPr lang="en-US" sz="1400" b="1" dirty="0">
                <a:effectLst/>
                <a:latin typeface="Courier New" panose="02070309020205020404" pitchFamily="49" charset="0"/>
                <a:ea typeface="DejaVu Sans Mono"/>
                <a:cs typeface="DejaVu Sans Mono"/>
              </a:rPr>
              <a:t>    -&gt; TRAVEL_DATE CHAR(15),</a:t>
            </a:r>
            <a:br>
              <a:rPr lang="en-IN" sz="1400" b="1" dirty="0">
                <a:effectLst/>
                <a:latin typeface="DejaVu Sans Mono"/>
                <a:ea typeface="DejaVu Sans Mono"/>
                <a:cs typeface="DejaVu Sans Mono"/>
              </a:rPr>
            </a:br>
            <a:r>
              <a:rPr lang="en-US" sz="1400" b="1" dirty="0">
                <a:effectLst/>
                <a:latin typeface="Courier New" panose="02070309020205020404" pitchFamily="49" charset="0"/>
                <a:ea typeface="DejaVu Sans Mono"/>
                <a:cs typeface="DejaVu Sans Mono"/>
              </a:rPr>
              <a:t>    -&gt; CAPACITY INT(5),</a:t>
            </a:r>
            <a:br>
              <a:rPr lang="en-IN" sz="1400" b="1" dirty="0">
                <a:effectLst/>
                <a:latin typeface="DejaVu Sans Mono"/>
                <a:ea typeface="DejaVu Sans Mono"/>
                <a:cs typeface="DejaVu Sans Mono"/>
              </a:rPr>
            </a:br>
            <a:r>
              <a:rPr lang="en-US" sz="1400" b="1" dirty="0">
                <a:effectLst/>
                <a:latin typeface="Courier New" panose="02070309020205020404" pitchFamily="49" charset="0"/>
                <a:ea typeface="DejaVu Sans Mono"/>
                <a:cs typeface="DejaVu Sans Mono"/>
              </a:rPr>
              <a:t>    -&gt; INDEX(ROUTE_ID),</a:t>
            </a:r>
            <a:br>
              <a:rPr lang="en-IN" sz="1400" b="1" dirty="0">
                <a:effectLst/>
                <a:latin typeface="DejaVu Sans Mono"/>
                <a:ea typeface="DejaVu Sans Mono"/>
                <a:cs typeface="DejaVu Sans Mono"/>
              </a:rPr>
            </a:br>
            <a:r>
              <a:rPr lang="en-US" sz="1400" b="1" dirty="0">
                <a:effectLst/>
                <a:latin typeface="Courier New" panose="02070309020205020404" pitchFamily="49" charset="0"/>
                <a:ea typeface="DejaVu Sans Mono"/>
                <a:cs typeface="DejaVu Sans Mono"/>
              </a:rPr>
              <a:t>    -&gt; FOREIGN KEY(ROUTE_ID) REFERENCES ROUTE(ROUTE_ID));</a:t>
            </a:r>
            <a:br>
              <a:rPr lang="en-IN" sz="1400" b="1" dirty="0">
                <a:effectLst/>
                <a:latin typeface="DejaVu Sans Mono"/>
                <a:ea typeface="DejaVu Sans Mono"/>
                <a:cs typeface="DejaVu Sans Mono"/>
              </a:rPr>
            </a:br>
            <a:r>
              <a:rPr lang="en-US" sz="1400" b="1" dirty="0">
                <a:effectLst/>
                <a:latin typeface="Courier New" panose="02070309020205020404" pitchFamily="49" charset="0"/>
                <a:ea typeface="DejaVu Sans Mono"/>
                <a:cs typeface="DejaVu Sans Mono"/>
              </a:rPr>
              <a:t> </a:t>
            </a:r>
            <a:br>
              <a:rPr lang="en-IN" sz="1400" b="1" dirty="0">
                <a:effectLst/>
                <a:latin typeface="DejaVu Sans Mono"/>
                <a:ea typeface="DejaVu Sans Mono"/>
                <a:cs typeface="DejaVu Sans Mono"/>
              </a:rPr>
            </a:br>
            <a:r>
              <a:rPr lang="en-US" sz="1400" b="1" dirty="0">
                <a:effectLst/>
                <a:latin typeface="Courier New" panose="02070309020205020404" pitchFamily="49" charset="0"/>
                <a:ea typeface="DejaVu Sans Mono"/>
                <a:cs typeface="DejaVu Sans Mono"/>
              </a:rPr>
              <a:t> </a:t>
            </a:r>
            <a:br>
              <a:rPr lang="en-IN" sz="1400" b="1" dirty="0">
                <a:effectLst/>
                <a:latin typeface="DejaVu Sans Mono"/>
                <a:ea typeface="DejaVu Sans Mono"/>
                <a:cs typeface="DejaVu Sans Mono"/>
              </a:rPr>
            </a:br>
            <a:r>
              <a:rPr lang="en-US" sz="1400" b="1" dirty="0">
                <a:effectLst/>
                <a:latin typeface="Courier New" panose="02070309020205020404" pitchFamily="49" charset="0"/>
                <a:ea typeface="DejaVu Sans Mono"/>
                <a:cs typeface="DejaVu Sans Mono"/>
              </a:rPr>
              <a:t> </a:t>
            </a:r>
            <a:br>
              <a:rPr lang="en-IN" sz="1400" b="1" dirty="0">
                <a:effectLst/>
                <a:latin typeface="DejaVu Sans Mono"/>
                <a:ea typeface="DejaVu Sans Mono"/>
                <a:cs typeface="DejaVu Sans Mono"/>
              </a:rPr>
            </a:br>
            <a:r>
              <a:rPr lang="en-US" sz="1400" b="1" dirty="0">
                <a:effectLst/>
                <a:latin typeface="Courier New" panose="02070309020205020404" pitchFamily="49" charset="0"/>
                <a:ea typeface="DejaVu Sans Mono"/>
                <a:cs typeface="DejaVu Sans Mono"/>
              </a:rPr>
              <a:t>+-------------+----------+------+-----+---------+-------+</a:t>
            </a:r>
            <a:br>
              <a:rPr lang="en-IN" sz="1400" b="1" dirty="0">
                <a:effectLst/>
                <a:latin typeface="DejaVu Sans Mono"/>
                <a:ea typeface="DejaVu Sans Mono"/>
                <a:cs typeface="DejaVu Sans Mono"/>
              </a:rPr>
            </a:br>
            <a:r>
              <a:rPr lang="en-US" sz="1400" b="1" dirty="0">
                <a:effectLst/>
                <a:latin typeface="Courier New" panose="02070309020205020404" pitchFamily="49" charset="0"/>
                <a:ea typeface="DejaVu Sans Mono"/>
                <a:cs typeface="DejaVu Sans Mono"/>
              </a:rPr>
              <a:t>| Field       | Type     | Null | Key | Default | Extra |</a:t>
            </a:r>
            <a:br>
              <a:rPr lang="en-IN" sz="1400" b="1" dirty="0">
                <a:effectLst/>
                <a:latin typeface="DejaVu Sans Mono"/>
                <a:ea typeface="DejaVu Sans Mono"/>
                <a:cs typeface="DejaVu Sans Mono"/>
              </a:rPr>
            </a:br>
            <a:r>
              <a:rPr lang="en-US" sz="1400" b="1" dirty="0">
                <a:effectLst/>
                <a:latin typeface="Courier New" panose="02070309020205020404" pitchFamily="49" charset="0"/>
                <a:ea typeface="DejaVu Sans Mono"/>
                <a:cs typeface="DejaVu Sans Mono"/>
              </a:rPr>
              <a:t>+-------------+----------+------+-----+---------+-------+</a:t>
            </a:r>
            <a:br>
              <a:rPr lang="en-IN" sz="1400" b="1" dirty="0">
                <a:effectLst/>
                <a:latin typeface="DejaVu Sans Mono"/>
                <a:ea typeface="DejaVu Sans Mono"/>
                <a:cs typeface="DejaVu Sans Mono"/>
              </a:rPr>
            </a:br>
            <a:r>
              <a:rPr lang="en-US" sz="1400" b="1" dirty="0">
                <a:effectLst/>
                <a:latin typeface="Courier New" panose="02070309020205020404" pitchFamily="49" charset="0"/>
                <a:ea typeface="DejaVu Sans Mono"/>
                <a:cs typeface="DejaVu Sans Mono"/>
              </a:rPr>
              <a:t>| TRAIN_NO    | int      | NO   | PRI | NULL    |       |</a:t>
            </a:r>
            <a:br>
              <a:rPr lang="en-IN" sz="1400" b="1" dirty="0">
                <a:effectLst/>
                <a:latin typeface="DejaVu Sans Mono"/>
                <a:ea typeface="DejaVu Sans Mono"/>
                <a:cs typeface="DejaVu Sans Mono"/>
              </a:rPr>
            </a:br>
            <a:r>
              <a:rPr lang="en-US" sz="1400" b="1" dirty="0">
                <a:effectLst/>
                <a:latin typeface="Courier New" panose="02070309020205020404" pitchFamily="49" charset="0"/>
                <a:ea typeface="DejaVu Sans Mono"/>
                <a:cs typeface="DejaVu Sans Mono"/>
              </a:rPr>
              <a:t>| ROUTE_ID    | int      | YES  | MUL | NULL    |       |</a:t>
            </a:r>
            <a:br>
              <a:rPr lang="en-IN" sz="1400" b="1" dirty="0">
                <a:effectLst/>
                <a:latin typeface="DejaVu Sans Mono"/>
                <a:ea typeface="DejaVu Sans Mono"/>
                <a:cs typeface="DejaVu Sans Mono"/>
              </a:rPr>
            </a:br>
            <a:r>
              <a:rPr lang="en-US" sz="1400" b="1" dirty="0">
                <a:effectLst/>
                <a:latin typeface="Courier New" panose="02070309020205020404" pitchFamily="49" charset="0"/>
                <a:ea typeface="DejaVu Sans Mono"/>
                <a:cs typeface="DejaVu Sans Mono"/>
              </a:rPr>
              <a:t>| TRAIN_NAME  | char(20) | YES  |     | NULL    |       |</a:t>
            </a:r>
            <a:br>
              <a:rPr lang="en-IN" sz="1400" b="1" dirty="0">
                <a:effectLst/>
                <a:latin typeface="DejaVu Sans Mono"/>
                <a:ea typeface="DejaVu Sans Mono"/>
                <a:cs typeface="DejaVu Sans Mono"/>
              </a:rPr>
            </a:br>
            <a:r>
              <a:rPr lang="en-US" sz="1400" b="1" dirty="0">
                <a:effectLst/>
                <a:latin typeface="Courier New" panose="02070309020205020404" pitchFamily="49" charset="0"/>
                <a:ea typeface="DejaVu Sans Mono"/>
                <a:cs typeface="DejaVu Sans Mono"/>
              </a:rPr>
              <a:t>| ORIGIN      | char(20) | YES  |     | NULL    |       |</a:t>
            </a:r>
            <a:br>
              <a:rPr lang="en-IN" sz="1400" b="1" dirty="0">
                <a:effectLst/>
                <a:latin typeface="DejaVu Sans Mono"/>
                <a:ea typeface="DejaVu Sans Mono"/>
                <a:cs typeface="DejaVu Sans Mono"/>
              </a:rPr>
            </a:br>
            <a:r>
              <a:rPr lang="en-US" sz="1400" b="1" dirty="0">
                <a:effectLst/>
                <a:latin typeface="Courier New" panose="02070309020205020404" pitchFamily="49" charset="0"/>
                <a:ea typeface="DejaVu Sans Mono"/>
                <a:cs typeface="DejaVu Sans Mono"/>
              </a:rPr>
              <a:t>| DESTINATION | char(20) | YES  |     | NULL    |       |</a:t>
            </a:r>
            <a:br>
              <a:rPr lang="en-IN" sz="1400" b="1" dirty="0">
                <a:effectLst/>
                <a:latin typeface="DejaVu Sans Mono"/>
                <a:ea typeface="DejaVu Sans Mono"/>
                <a:cs typeface="DejaVu Sans Mono"/>
              </a:rPr>
            </a:br>
            <a:r>
              <a:rPr lang="en-US" sz="1400" b="1" dirty="0">
                <a:effectLst/>
                <a:latin typeface="Courier New" panose="02070309020205020404" pitchFamily="49" charset="0"/>
                <a:ea typeface="DejaVu Sans Mono"/>
                <a:cs typeface="DejaVu Sans Mono"/>
              </a:rPr>
              <a:t>| DEP_TIME    | char(15) | YES  |     | NULL    |       |</a:t>
            </a:r>
            <a:br>
              <a:rPr lang="en-IN" sz="1400" b="1" dirty="0">
                <a:effectLst/>
                <a:latin typeface="DejaVu Sans Mono"/>
                <a:ea typeface="DejaVu Sans Mono"/>
                <a:cs typeface="DejaVu Sans Mono"/>
              </a:rPr>
            </a:br>
            <a:r>
              <a:rPr lang="en-US" sz="1400" b="1" dirty="0">
                <a:effectLst/>
                <a:latin typeface="Courier New" panose="02070309020205020404" pitchFamily="49" charset="0"/>
                <a:ea typeface="DejaVu Sans Mono"/>
                <a:cs typeface="DejaVu Sans Mono"/>
              </a:rPr>
              <a:t>| ARR_TIME    | char(15) | YES  |     | NULL    |       |</a:t>
            </a:r>
            <a:br>
              <a:rPr lang="en-IN" sz="1400" b="1" dirty="0">
                <a:effectLst/>
                <a:latin typeface="DejaVu Sans Mono"/>
                <a:ea typeface="DejaVu Sans Mono"/>
                <a:cs typeface="DejaVu Sans Mono"/>
              </a:rPr>
            </a:br>
            <a:r>
              <a:rPr lang="en-US" sz="1400" b="1" dirty="0">
                <a:effectLst/>
                <a:latin typeface="Courier New" panose="02070309020205020404" pitchFamily="49" charset="0"/>
                <a:ea typeface="DejaVu Sans Mono"/>
                <a:cs typeface="DejaVu Sans Mono"/>
              </a:rPr>
              <a:t>| TRAVEL_DATE | char(15) | YES  |     | NULL    |       |</a:t>
            </a:r>
            <a:br>
              <a:rPr lang="en-IN" sz="1400" b="1" dirty="0">
                <a:effectLst/>
                <a:latin typeface="DejaVu Sans Mono"/>
                <a:ea typeface="DejaVu Sans Mono"/>
                <a:cs typeface="DejaVu Sans Mono"/>
              </a:rPr>
            </a:br>
            <a:r>
              <a:rPr lang="en-US" sz="1400" b="1" dirty="0">
                <a:effectLst/>
                <a:latin typeface="Courier New" panose="02070309020205020404" pitchFamily="49" charset="0"/>
                <a:ea typeface="DejaVu Sans Mono"/>
                <a:cs typeface="DejaVu Sans Mono"/>
              </a:rPr>
              <a:t>| CAPACITY    | int      | YES  |     | NULL    |       |</a:t>
            </a:r>
            <a:br>
              <a:rPr lang="en-IN" sz="1400" b="1" dirty="0">
                <a:effectLst/>
                <a:latin typeface="DejaVu Sans Mono"/>
                <a:ea typeface="DejaVu Sans Mono"/>
                <a:cs typeface="DejaVu Sans Mono"/>
              </a:rPr>
            </a:br>
            <a:r>
              <a:rPr lang="en-US" sz="1400" b="1" dirty="0">
                <a:effectLst/>
                <a:latin typeface="Courier New" panose="02070309020205020404" pitchFamily="49" charset="0"/>
                <a:ea typeface="DejaVu Sans Mono"/>
                <a:cs typeface="DejaVu Sans Mono"/>
              </a:rPr>
              <a:t>+-------------+----------+------+-----+---------+-------+</a:t>
            </a:r>
            <a:br>
              <a:rPr lang="en-IN" sz="1400" b="1" dirty="0">
                <a:effectLst/>
                <a:latin typeface="DejaVu Sans Mono"/>
                <a:ea typeface="DejaVu Sans Mono"/>
                <a:cs typeface="DejaVu Sans Mono"/>
              </a:rPr>
            </a:br>
            <a:endParaRPr lang="en-IN" sz="1400" b="1" dirty="0"/>
          </a:p>
        </p:txBody>
      </p:sp>
    </p:spTree>
    <p:extLst>
      <p:ext uri="{BB962C8B-B14F-4D97-AF65-F5344CB8AC3E}">
        <p14:creationId xmlns:p14="http://schemas.microsoft.com/office/powerpoint/2010/main" val="3150098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469D0-DC34-42C0-83A8-F590705A99A9}"/>
              </a:ext>
            </a:extLst>
          </p:cNvPr>
          <p:cNvSpPr>
            <a:spLocks noGrp="1"/>
          </p:cNvSpPr>
          <p:nvPr>
            <p:ph type="title"/>
          </p:nvPr>
        </p:nvSpPr>
        <p:spPr>
          <a:xfrm>
            <a:off x="394447" y="259977"/>
            <a:ext cx="11582400" cy="6257364"/>
          </a:xfrm>
        </p:spPr>
        <p:txBody>
          <a:bodyPr/>
          <a:lstStyle/>
          <a:p>
            <a:r>
              <a:rPr lang="en-US" sz="1800" dirty="0">
                <a:effectLst/>
                <a:latin typeface="Courier New" panose="02070309020205020404" pitchFamily="49" charset="0"/>
                <a:ea typeface="DejaVu Sans Mono"/>
                <a:cs typeface="DejaVu Sans Mono"/>
              </a:rPr>
              <a:t> </a:t>
            </a:r>
            <a:br>
              <a:rPr lang="en-IN" sz="1800" b="1" dirty="0">
                <a:effectLst/>
                <a:latin typeface="DejaVu Sans Mono"/>
                <a:ea typeface="DejaVu Sans Mono"/>
                <a:cs typeface="DejaVu Sans Mono"/>
              </a:rPr>
            </a:br>
            <a:r>
              <a:rPr lang="en-US" sz="1800" b="1" dirty="0">
                <a:effectLst/>
                <a:latin typeface="Times New Roman" panose="02020603050405020304" pitchFamily="18" charset="0"/>
                <a:ea typeface="DejaVu Sans Mono"/>
                <a:cs typeface="DejaVu Sans Mono"/>
              </a:rPr>
              <a:t>PASSENGER LOGIN TABLE (LOGINP):</a:t>
            </a:r>
            <a:br>
              <a:rPr lang="en-IN" sz="1800" b="1" dirty="0">
                <a:effectLst/>
                <a:latin typeface="DejaVu Sans Mono"/>
                <a:ea typeface="DejaVu Sans Mono"/>
                <a:cs typeface="DejaVu Sans Mono"/>
              </a:rPr>
            </a:br>
            <a:r>
              <a:rPr lang="en-US" sz="1800" b="1" dirty="0">
                <a:effectLst/>
                <a:latin typeface="Times New Roman" panose="02020603050405020304" pitchFamily="18" charset="0"/>
                <a:ea typeface="DejaVu Sans Mono"/>
                <a:cs typeface="DejaVu Sans Mono"/>
              </a:rPr>
              <a:t> </a:t>
            </a:r>
            <a:br>
              <a:rPr lang="en-IN" sz="1800" b="1" dirty="0">
                <a:effectLst/>
                <a:latin typeface="DejaVu Sans Mono"/>
                <a:ea typeface="DejaVu Sans Mono"/>
                <a:cs typeface="DejaVu Sans Mono"/>
              </a:rPr>
            </a:br>
            <a:r>
              <a:rPr lang="en-US" sz="1800" b="1" dirty="0">
                <a:effectLst/>
                <a:latin typeface="Courier New" panose="02070309020205020404" pitchFamily="49" charset="0"/>
                <a:ea typeface="DejaVu Sans Mono"/>
                <a:cs typeface="DejaVu Sans Mono"/>
              </a:rPr>
              <a:t>CREATE TABLE LOGINP(</a:t>
            </a:r>
            <a:br>
              <a:rPr lang="en-IN" sz="1800" b="1" dirty="0">
                <a:effectLst/>
                <a:latin typeface="DejaVu Sans Mono"/>
                <a:ea typeface="DejaVu Sans Mono"/>
                <a:cs typeface="DejaVu Sans Mono"/>
              </a:rPr>
            </a:br>
            <a:r>
              <a:rPr lang="en-US" sz="1800" b="1" dirty="0">
                <a:effectLst/>
                <a:latin typeface="Courier New" panose="02070309020205020404" pitchFamily="49" charset="0"/>
                <a:ea typeface="DejaVu Sans Mono"/>
                <a:cs typeface="DejaVu Sans Mono"/>
              </a:rPr>
              <a:t>    -&gt; USERNAME_CHAR(20),</a:t>
            </a:r>
            <a:br>
              <a:rPr lang="en-IN" sz="1800" b="1" dirty="0">
                <a:effectLst/>
                <a:latin typeface="DejaVu Sans Mono"/>
                <a:ea typeface="DejaVu Sans Mono"/>
                <a:cs typeface="DejaVu Sans Mono"/>
              </a:rPr>
            </a:br>
            <a:r>
              <a:rPr lang="en-US" sz="1800" b="1" dirty="0">
                <a:effectLst/>
                <a:latin typeface="Courier New" panose="02070309020205020404" pitchFamily="49" charset="0"/>
                <a:ea typeface="DejaVu Sans Mono"/>
                <a:cs typeface="DejaVu Sans Mono"/>
              </a:rPr>
              <a:t>    -&gt; PASSWORD CHAR(20));</a:t>
            </a:r>
            <a:br>
              <a:rPr lang="en-IN" sz="1800" b="1" dirty="0">
                <a:effectLst/>
                <a:latin typeface="DejaVu Sans Mono"/>
                <a:ea typeface="DejaVu Sans Mono"/>
                <a:cs typeface="DejaVu Sans Mono"/>
              </a:rPr>
            </a:br>
            <a:r>
              <a:rPr lang="en-US" sz="1800" b="1" dirty="0">
                <a:effectLst/>
                <a:latin typeface="Courier New" panose="02070309020205020404" pitchFamily="49" charset="0"/>
                <a:ea typeface="DejaVu Sans Mono"/>
                <a:cs typeface="DejaVu Sans Mono"/>
              </a:rPr>
              <a:t> </a:t>
            </a:r>
            <a:br>
              <a:rPr lang="en-IN" sz="1800" b="1" dirty="0">
                <a:effectLst/>
                <a:latin typeface="DejaVu Sans Mono"/>
                <a:ea typeface="DejaVu Sans Mono"/>
                <a:cs typeface="DejaVu Sans Mono"/>
              </a:rPr>
            </a:br>
            <a:r>
              <a:rPr lang="en-US" sz="1800" b="1" dirty="0">
                <a:effectLst/>
                <a:latin typeface="Courier New" panose="02070309020205020404" pitchFamily="49" charset="0"/>
                <a:ea typeface="DejaVu Sans Mono"/>
                <a:cs typeface="DejaVu Sans Mono"/>
              </a:rPr>
              <a:t>+----------+----------+------+-----+---------+-------+</a:t>
            </a:r>
            <a:br>
              <a:rPr lang="en-IN" sz="1800" b="1" dirty="0">
                <a:effectLst/>
                <a:latin typeface="DejaVu Sans Mono"/>
                <a:ea typeface="DejaVu Sans Mono"/>
                <a:cs typeface="DejaVu Sans Mono"/>
              </a:rPr>
            </a:br>
            <a:r>
              <a:rPr lang="en-US" sz="1800" b="1" dirty="0">
                <a:effectLst/>
                <a:latin typeface="Courier New" panose="02070309020205020404" pitchFamily="49" charset="0"/>
                <a:ea typeface="DejaVu Sans Mono"/>
                <a:cs typeface="DejaVu Sans Mono"/>
              </a:rPr>
              <a:t>| Field    | Type     | Null | Key | Default | Extra |</a:t>
            </a:r>
            <a:br>
              <a:rPr lang="en-IN" sz="1800" b="1" dirty="0">
                <a:effectLst/>
                <a:latin typeface="DejaVu Sans Mono"/>
                <a:ea typeface="DejaVu Sans Mono"/>
                <a:cs typeface="DejaVu Sans Mono"/>
              </a:rPr>
            </a:br>
            <a:r>
              <a:rPr lang="en-US" sz="1800" b="1" dirty="0">
                <a:effectLst/>
                <a:latin typeface="Courier New" panose="02070309020205020404" pitchFamily="49" charset="0"/>
                <a:ea typeface="DejaVu Sans Mono"/>
                <a:cs typeface="DejaVu Sans Mono"/>
              </a:rPr>
              <a:t>+----------+----------+------+-----+---------+-------+</a:t>
            </a:r>
            <a:br>
              <a:rPr lang="en-IN" sz="1800" b="1" dirty="0">
                <a:effectLst/>
                <a:latin typeface="DejaVu Sans Mono"/>
                <a:ea typeface="DejaVu Sans Mono"/>
                <a:cs typeface="DejaVu Sans Mono"/>
              </a:rPr>
            </a:br>
            <a:r>
              <a:rPr lang="en-US" sz="1800" b="1" dirty="0">
                <a:effectLst/>
                <a:latin typeface="Courier New" panose="02070309020205020404" pitchFamily="49" charset="0"/>
                <a:ea typeface="DejaVu Sans Mono"/>
                <a:cs typeface="DejaVu Sans Mono"/>
              </a:rPr>
              <a:t>| USERNAME | char(20) | YES  |     | NULL    |       |</a:t>
            </a:r>
            <a:br>
              <a:rPr lang="en-IN" sz="1800" b="1" dirty="0">
                <a:effectLst/>
                <a:latin typeface="DejaVu Sans Mono"/>
                <a:ea typeface="DejaVu Sans Mono"/>
                <a:cs typeface="DejaVu Sans Mono"/>
              </a:rPr>
            </a:br>
            <a:r>
              <a:rPr lang="en-US" sz="1800" b="1" dirty="0">
                <a:effectLst/>
                <a:latin typeface="Courier New" panose="02070309020205020404" pitchFamily="49" charset="0"/>
                <a:ea typeface="DejaVu Sans Mono"/>
                <a:cs typeface="DejaVu Sans Mono"/>
              </a:rPr>
              <a:t>| PASSWORD | char(20) | YES  |     | NULL    |       |</a:t>
            </a:r>
            <a:br>
              <a:rPr lang="en-IN" sz="1800" b="1" dirty="0">
                <a:effectLst/>
                <a:latin typeface="DejaVu Sans Mono"/>
                <a:ea typeface="DejaVu Sans Mono"/>
                <a:cs typeface="DejaVu Sans Mono"/>
              </a:rPr>
            </a:br>
            <a:r>
              <a:rPr lang="en-US" sz="1800" b="1" dirty="0">
                <a:effectLst/>
                <a:latin typeface="Courier New" panose="02070309020205020404" pitchFamily="49" charset="0"/>
                <a:ea typeface="DejaVu Sans Mono"/>
                <a:cs typeface="DejaVu Sans Mono"/>
              </a:rPr>
              <a:t>+----------+----------+------+-----+---------+-------+</a:t>
            </a:r>
            <a:br>
              <a:rPr lang="en-IN" sz="1800" b="1" dirty="0">
                <a:effectLst/>
                <a:latin typeface="DejaVu Sans Mono"/>
                <a:ea typeface="DejaVu Sans Mono"/>
                <a:cs typeface="DejaVu Sans Mono"/>
              </a:rPr>
            </a:br>
            <a:endParaRPr lang="en-IN" b="1" dirty="0"/>
          </a:p>
        </p:txBody>
      </p:sp>
    </p:spTree>
    <p:extLst>
      <p:ext uri="{BB962C8B-B14F-4D97-AF65-F5344CB8AC3E}">
        <p14:creationId xmlns:p14="http://schemas.microsoft.com/office/powerpoint/2010/main" val="1294197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821CF-CDCD-4897-949E-0248EC58A2D4}"/>
              </a:ext>
            </a:extLst>
          </p:cNvPr>
          <p:cNvSpPr>
            <a:spLocks noGrp="1"/>
          </p:cNvSpPr>
          <p:nvPr>
            <p:ph type="title"/>
          </p:nvPr>
        </p:nvSpPr>
        <p:spPr>
          <a:xfrm>
            <a:off x="134472" y="197224"/>
            <a:ext cx="11878234" cy="6499411"/>
          </a:xfrm>
        </p:spPr>
        <p:txBody>
          <a:bodyPr/>
          <a:lstStyle/>
          <a:p>
            <a:r>
              <a:rPr lang="en-US" sz="1800" dirty="0">
                <a:effectLst/>
                <a:latin typeface="Courier New" panose="02070309020205020404" pitchFamily="49" charset="0"/>
                <a:ea typeface="DejaVu Sans Mono"/>
                <a:cs typeface="DejaVu Sans Mono"/>
              </a:rPr>
              <a:t> </a:t>
            </a:r>
            <a:br>
              <a:rPr lang="en-IN" sz="1800" dirty="0">
                <a:effectLst/>
                <a:latin typeface="DejaVu Sans Mono"/>
                <a:ea typeface="DejaVu Sans Mono"/>
                <a:cs typeface="DejaVu Sans Mono"/>
              </a:rPr>
            </a:br>
            <a:r>
              <a:rPr lang="en-US" sz="1800" b="1" dirty="0">
                <a:effectLst/>
                <a:latin typeface="Times New Roman" panose="02020603050405020304" pitchFamily="18" charset="0"/>
                <a:ea typeface="DejaVu Sans Mono"/>
                <a:cs typeface="DejaVu Sans Mono"/>
              </a:rPr>
              <a:t>ADMIN LOGIN TABLE (ADMINCRD):</a:t>
            </a:r>
            <a:br>
              <a:rPr lang="en-IN" sz="1800" b="1" dirty="0">
                <a:effectLst/>
                <a:latin typeface="DejaVu Sans Mono"/>
                <a:ea typeface="DejaVu Sans Mono"/>
                <a:cs typeface="DejaVu Sans Mono"/>
              </a:rPr>
            </a:br>
            <a:r>
              <a:rPr lang="en-US" sz="1800" b="1" dirty="0">
                <a:effectLst/>
                <a:latin typeface="Times New Roman" panose="02020603050405020304" pitchFamily="18" charset="0"/>
                <a:ea typeface="DejaVu Sans Mono"/>
                <a:cs typeface="DejaVu Sans Mono"/>
              </a:rPr>
              <a:t> </a:t>
            </a:r>
            <a:br>
              <a:rPr lang="en-IN" sz="1800" b="1" dirty="0">
                <a:effectLst/>
                <a:latin typeface="DejaVu Sans Mono"/>
                <a:ea typeface="DejaVu Sans Mono"/>
                <a:cs typeface="DejaVu Sans Mono"/>
              </a:rPr>
            </a:br>
            <a:r>
              <a:rPr lang="en-US" sz="1800" b="1" dirty="0">
                <a:effectLst/>
                <a:latin typeface="Courier New" panose="02070309020205020404" pitchFamily="49" charset="0"/>
                <a:ea typeface="DejaVu Sans Mono"/>
                <a:cs typeface="DejaVu Sans Mono"/>
              </a:rPr>
              <a:t>CREATE TABLE ADMINCRD(</a:t>
            </a:r>
            <a:br>
              <a:rPr lang="en-IN" sz="1800" b="1" dirty="0">
                <a:effectLst/>
                <a:latin typeface="DejaVu Sans Mono"/>
                <a:ea typeface="DejaVu Sans Mono"/>
                <a:cs typeface="DejaVu Sans Mono"/>
              </a:rPr>
            </a:br>
            <a:r>
              <a:rPr lang="en-US" sz="1800" b="1" dirty="0">
                <a:effectLst/>
                <a:latin typeface="Courier New" panose="02070309020205020404" pitchFamily="49" charset="0"/>
                <a:ea typeface="DejaVu Sans Mono"/>
                <a:cs typeface="DejaVu Sans Mono"/>
              </a:rPr>
              <a:t>    -&gt; ID_CHAR(20),</a:t>
            </a:r>
            <a:br>
              <a:rPr lang="en-IN" sz="1800" b="1" dirty="0">
                <a:effectLst/>
                <a:latin typeface="DejaVu Sans Mono"/>
                <a:ea typeface="DejaVu Sans Mono"/>
                <a:cs typeface="DejaVu Sans Mono"/>
              </a:rPr>
            </a:br>
            <a:r>
              <a:rPr lang="en-US" sz="1800" b="1" dirty="0">
                <a:effectLst/>
                <a:latin typeface="Courier New" panose="02070309020205020404" pitchFamily="49" charset="0"/>
                <a:ea typeface="DejaVu Sans Mono"/>
                <a:cs typeface="DejaVu Sans Mono"/>
              </a:rPr>
              <a:t>    -&gt; PASSWRD CHAR(20));</a:t>
            </a:r>
            <a:br>
              <a:rPr lang="en-IN" sz="1800" b="1" dirty="0">
                <a:effectLst/>
                <a:latin typeface="DejaVu Sans Mono"/>
                <a:ea typeface="DejaVu Sans Mono"/>
                <a:cs typeface="DejaVu Sans Mono"/>
              </a:rPr>
            </a:br>
            <a:r>
              <a:rPr lang="en-US" sz="1800" b="1" dirty="0">
                <a:effectLst/>
                <a:latin typeface="Courier New" panose="02070309020205020404" pitchFamily="49" charset="0"/>
                <a:ea typeface="DejaVu Sans Mono"/>
                <a:cs typeface="DejaVu Sans Mono"/>
              </a:rPr>
              <a:t> </a:t>
            </a:r>
            <a:br>
              <a:rPr lang="en-IN" sz="1800" b="1" dirty="0">
                <a:effectLst/>
                <a:latin typeface="DejaVu Sans Mono"/>
                <a:ea typeface="DejaVu Sans Mono"/>
                <a:cs typeface="DejaVu Sans Mono"/>
              </a:rPr>
            </a:br>
            <a:r>
              <a:rPr lang="en-US" sz="1800" b="1" dirty="0">
                <a:effectLst/>
                <a:latin typeface="Courier New" panose="02070309020205020404" pitchFamily="49" charset="0"/>
                <a:ea typeface="DejaVu Sans Mono"/>
                <a:cs typeface="DejaVu Sans Mono"/>
              </a:rPr>
              <a:t>+---------+----------+------+-----+---------+-------+</a:t>
            </a:r>
            <a:br>
              <a:rPr lang="en-IN" sz="1800" b="1" dirty="0">
                <a:effectLst/>
                <a:latin typeface="DejaVu Sans Mono"/>
                <a:ea typeface="DejaVu Sans Mono"/>
                <a:cs typeface="DejaVu Sans Mono"/>
              </a:rPr>
            </a:br>
            <a:r>
              <a:rPr lang="en-US" sz="1800" b="1" dirty="0">
                <a:effectLst/>
                <a:latin typeface="Courier New" panose="02070309020205020404" pitchFamily="49" charset="0"/>
                <a:ea typeface="DejaVu Sans Mono"/>
                <a:cs typeface="DejaVu Sans Mono"/>
              </a:rPr>
              <a:t>| Field   | Type     | Null | Key | Default | Extra |</a:t>
            </a:r>
            <a:br>
              <a:rPr lang="en-IN" sz="1800" b="1" dirty="0">
                <a:effectLst/>
                <a:latin typeface="DejaVu Sans Mono"/>
                <a:ea typeface="DejaVu Sans Mono"/>
                <a:cs typeface="DejaVu Sans Mono"/>
              </a:rPr>
            </a:br>
            <a:r>
              <a:rPr lang="en-US" sz="1800" b="1" dirty="0">
                <a:effectLst/>
                <a:latin typeface="Courier New" panose="02070309020205020404" pitchFamily="49" charset="0"/>
                <a:ea typeface="DejaVu Sans Mono"/>
                <a:cs typeface="DejaVu Sans Mono"/>
              </a:rPr>
              <a:t>+---------+----------+------+-----+---------+-------+</a:t>
            </a:r>
            <a:br>
              <a:rPr lang="en-IN" sz="1800" b="1" dirty="0">
                <a:effectLst/>
                <a:latin typeface="DejaVu Sans Mono"/>
                <a:ea typeface="DejaVu Sans Mono"/>
                <a:cs typeface="DejaVu Sans Mono"/>
              </a:rPr>
            </a:br>
            <a:r>
              <a:rPr lang="en-US" sz="1800" b="1" dirty="0">
                <a:effectLst/>
                <a:latin typeface="Courier New" panose="02070309020205020404" pitchFamily="49" charset="0"/>
                <a:ea typeface="DejaVu Sans Mono"/>
                <a:cs typeface="DejaVu Sans Mono"/>
              </a:rPr>
              <a:t>| id      | int      | YES  |     | NULL    |       |</a:t>
            </a:r>
            <a:br>
              <a:rPr lang="en-IN" sz="1800" b="1" dirty="0">
                <a:effectLst/>
                <a:latin typeface="DejaVu Sans Mono"/>
                <a:ea typeface="DejaVu Sans Mono"/>
                <a:cs typeface="DejaVu Sans Mono"/>
              </a:rPr>
            </a:br>
            <a:r>
              <a:rPr lang="en-US" sz="1800" b="1" dirty="0">
                <a:effectLst/>
                <a:latin typeface="Courier New" panose="02070309020205020404" pitchFamily="49" charset="0"/>
                <a:ea typeface="DejaVu Sans Mono"/>
                <a:cs typeface="DejaVu Sans Mono"/>
              </a:rPr>
              <a:t>| </a:t>
            </a:r>
            <a:r>
              <a:rPr lang="en-US" sz="1800" b="1" dirty="0" err="1">
                <a:effectLst/>
                <a:latin typeface="Courier New" panose="02070309020205020404" pitchFamily="49" charset="0"/>
                <a:ea typeface="DejaVu Sans Mono"/>
                <a:cs typeface="DejaVu Sans Mono"/>
              </a:rPr>
              <a:t>passwrd</a:t>
            </a:r>
            <a:r>
              <a:rPr lang="en-US" sz="1800" b="1" dirty="0">
                <a:effectLst/>
                <a:latin typeface="Courier New" panose="02070309020205020404" pitchFamily="49" charset="0"/>
                <a:ea typeface="DejaVu Sans Mono"/>
                <a:cs typeface="DejaVu Sans Mono"/>
              </a:rPr>
              <a:t> | char(30) | YES  |     | NULL    |       |</a:t>
            </a:r>
            <a:br>
              <a:rPr lang="en-IN" sz="1800" b="1" dirty="0">
                <a:effectLst/>
                <a:latin typeface="DejaVu Sans Mono"/>
                <a:ea typeface="DejaVu Sans Mono"/>
                <a:cs typeface="DejaVu Sans Mono"/>
              </a:rPr>
            </a:br>
            <a:r>
              <a:rPr lang="en-US" sz="1800" b="1" dirty="0">
                <a:effectLst/>
                <a:latin typeface="Courier New" panose="02070309020205020404" pitchFamily="49" charset="0"/>
                <a:ea typeface="DejaVu Sans Mono"/>
                <a:cs typeface="DejaVu Sans Mono"/>
              </a:rPr>
              <a:t>+---------+----------+------+-----+---------+-------+</a:t>
            </a:r>
            <a:br>
              <a:rPr lang="en-IN" sz="1800" b="1" dirty="0">
                <a:effectLst/>
                <a:latin typeface="DejaVu Sans Mono"/>
                <a:ea typeface="DejaVu Sans Mono"/>
                <a:cs typeface="DejaVu Sans Mono"/>
              </a:rPr>
            </a:br>
            <a:br>
              <a:rPr lang="en-US" sz="1800" dirty="0">
                <a:effectLst/>
                <a:latin typeface="Courier New" panose="02070309020205020404" pitchFamily="49" charset="0"/>
                <a:ea typeface="DejaVu Sans Mono"/>
              </a:rPr>
            </a:br>
            <a:endParaRPr lang="en-IN" dirty="0"/>
          </a:p>
        </p:txBody>
      </p:sp>
    </p:spTree>
    <p:extLst>
      <p:ext uri="{BB962C8B-B14F-4D97-AF65-F5344CB8AC3E}">
        <p14:creationId xmlns:p14="http://schemas.microsoft.com/office/powerpoint/2010/main" val="3882213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0D9A5-198C-4C46-91E9-974192E00CD6}"/>
              </a:ext>
            </a:extLst>
          </p:cNvPr>
          <p:cNvSpPr>
            <a:spLocks noGrp="1"/>
          </p:cNvSpPr>
          <p:nvPr>
            <p:ph type="title"/>
          </p:nvPr>
        </p:nvSpPr>
        <p:spPr>
          <a:xfrm>
            <a:off x="1141413" y="116541"/>
            <a:ext cx="9905998" cy="1102659"/>
          </a:xfrm>
        </p:spPr>
        <p:txBody>
          <a:bodyPr/>
          <a:lstStyle/>
          <a:p>
            <a:pPr algn="ctr"/>
            <a:r>
              <a:rPr lang="en-IN" dirty="0"/>
              <a:t>Output screenshots</a:t>
            </a:r>
          </a:p>
        </p:txBody>
      </p:sp>
      <p:pic>
        <p:nvPicPr>
          <p:cNvPr id="5" name="Picture 4">
            <a:extLst>
              <a:ext uri="{FF2B5EF4-FFF2-40B4-BE49-F238E27FC236}">
                <a16:creationId xmlns:a16="http://schemas.microsoft.com/office/drawing/2014/main" id="{5E92188D-4C40-41A7-B0B7-5ECABF9E5252}"/>
              </a:ext>
            </a:extLst>
          </p:cNvPr>
          <p:cNvPicPr>
            <a:picLocks noChangeAspect="1"/>
          </p:cNvPicPr>
          <p:nvPr/>
        </p:nvPicPr>
        <p:blipFill>
          <a:blip r:embed="rId2"/>
          <a:stretch>
            <a:fillRect/>
          </a:stretch>
        </p:blipFill>
        <p:spPr>
          <a:xfrm>
            <a:off x="727494" y="1274780"/>
            <a:ext cx="4635933" cy="4846319"/>
          </a:xfrm>
          <a:prstGeom prst="rect">
            <a:avLst/>
          </a:prstGeom>
        </p:spPr>
      </p:pic>
      <p:pic>
        <p:nvPicPr>
          <p:cNvPr id="6" name="Picture 5">
            <a:extLst>
              <a:ext uri="{FF2B5EF4-FFF2-40B4-BE49-F238E27FC236}">
                <a16:creationId xmlns:a16="http://schemas.microsoft.com/office/drawing/2014/main" id="{3E3018E6-CFCB-4534-9D4E-A45CDFAD3ED1}"/>
              </a:ext>
            </a:extLst>
          </p:cNvPr>
          <p:cNvPicPr>
            <a:picLocks noChangeAspect="1"/>
          </p:cNvPicPr>
          <p:nvPr/>
        </p:nvPicPr>
        <p:blipFill>
          <a:blip r:embed="rId3"/>
          <a:stretch>
            <a:fillRect/>
          </a:stretch>
        </p:blipFill>
        <p:spPr>
          <a:xfrm>
            <a:off x="6542143" y="1274780"/>
            <a:ext cx="4701540" cy="4846320"/>
          </a:xfrm>
          <a:prstGeom prst="rect">
            <a:avLst/>
          </a:prstGeom>
        </p:spPr>
      </p:pic>
    </p:spTree>
    <p:extLst>
      <p:ext uri="{BB962C8B-B14F-4D97-AF65-F5344CB8AC3E}">
        <p14:creationId xmlns:p14="http://schemas.microsoft.com/office/powerpoint/2010/main" val="1424839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50270D-494F-4D93-9EF9-4202B925C7F0}"/>
              </a:ext>
            </a:extLst>
          </p:cNvPr>
          <p:cNvPicPr>
            <a:picLocks noChangeAspect="1"/>
          </p:cNvPicPr>
          <p:nvPr/>
        </p:nvPicPr>
        <p:blipFill>
          <a:blip r:embed="rId2"/>
          <a:stretch>
            <a:fillRect/>
          </a:stretch>
        </p:blipFill>
        <p:spPr>
          <a:xfrm>
            <a:off x="484094" y="504884"/>
            <a:ext cx="5203115" cy="5399943"/>
          </a:xfrm>
          <a:prstGeom prst="rect">
            <a:avLst/>
          </a:prstGeom>
        </p:spPr>
      </p:pic>
      <p:pic>
        <p:nvPicPr>
          <p:cNvPr id="4" name="Picture 3">
            <a:extLst>
              <a:ext uri="{FF2B5EF4-FFF2-40B4-BE49-F238E27FC236}">
                <a16:creationId xmlns:a16="http://schemas.microsoft.com/office/drawing/2014/main" id="{EC363A74-0770-454B-A942-BE59645CE016}"/>
              </a:ext>
            </a:extLst>
          </p:cNvPr>
          <p:cNvPicPr>
            <a:picLocks noChangeAspect="1"/>
          </p:cNvPicPr>
          <p:nvPr/>
        </p:nvPicPr>
        <p:blipFill>
          <a:blip r:embed="rId3"/>
          <a:stretch>
            <a:fillRect/>
          </a:stretch>
        </p:blipFill>
        <p:spPr>
          <a:xfrm>
            <a:off x="6265643" y="524016"/>
            <a:ext cx="5236074" cy="5380811"/>
          </a:xfrm>
          <a:prstGeom prst="rect">
            <a:avLst/>
          </a:prstGeom>
        </p:spPr>
      </p:pic>
    </p:spTree>
    <p:extLst>
      <p:ext uri="{BB962C8B-B14F-4D97-AF65-F5344CB8AC3E}">
        <p14:creationId xmlns:p14="http://schemas.microsoft.com/office/powerpoint/2010/main" val="1509143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ADF14A-0F5F-4175-B168-9373A5991E93}"/>
              </a:ext>
            </a:extLst>
          </p:cNvPr>
          <p:cNvPicPr>
            <a:picLocks noChangeAspect="1"/>
          </p:cNvPicPr>
          <p:nvPr/>
        </p:nvPicPr>
        <p:blipFill>
          <a:blip r:embed="rId2"/>
          <a:stretch>
            <a:fillRect/>
          </a:stretch>
        </p:blipFill>
        <p:spPr>
          <a:xfrm>
            <a:off x="349624" y="509643"/>
            <a:ext cx="5496699" cy="5541533"/>
          </a:xfrm>
          <a:prstGeom prst="rect">
            <a:avLst/>
          </a:prstGeom>
        </p:spPr>
      </p:pic>
      <p:pic>
        <p:nvPicPr>
          <p:cNvPr id="4" name="Picture 3">
            <a:extLst>
              <a:ext uri="{FF2B5EF4-FFF2-40B4-BE49-F238E27FC236}">
                <a16:creationId xmlns:a16="http://schemas.microsoft.com/office/drawing/2014/main" id="{789EFAE5-E1A7-46F0-842F-71078E0929B7}"/>
              </a:ext>
            </a:extLst>
          </p:cNvPr>
          <p:cNvPicPr>
            <a:picLocks noChangeAspect="1"/>
          </p:cNvPicPr>
          <p:nvPr/>
        </p:nvPicPr>
        <p:blipFill>
          <a:blip r:embed="rId3"/>
          <a:stretch>
            <a:fillRect/>
          </a:stretch>
        </p:blipFill>
        <p:spPr>
          <a:xfrm>
            <a:off x="6096000" y="509643"/>
            <a:ext cx="5226424" cy="5556247"/>
          </a:xfrm>
          <a:prstGeom prst="rect">
            <a:avLst/>
          </a:prstGeom>
        </p:spPr>
      </p:pic>
    </p:spTree>
    <p:extLst>
      <p:ext uri="{BB962C8B-B14F-4D97-AF65-F5344CB8AC3E}">
        <p14:creationId xmlns:p14="http://schemas.microsoft.com/office/powerpoint/2010/main" val="13600208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DC4D81-9777-42B1-A5E4-B4AA8350B9B8}"/>
              </a:ext>
            </a:extLst>
          </p:cNvPr>
          <p:cNvPicPr>
            <a:picLocks noChangeAspect="1"/>
          </p:cNvPicPr>
          <p:nvPr/>
        </p:nvPicPr>
        <p:blipFill>
          <a:blip r:embed="rId2"/>
          <a:stretch>
            <a:fillRect/>
          </a:stretch>
        </p:blipFill>
        <p:spPr>
          <a:xfrm>
            <a:off x="327515" y="519953"/>
            <a:ext cx="5768485" cy="5494694"/>
          </a:xfrm>
          <a:prstGeom prst="rect">
            <a:avLst/>
          </a:prstGeom>
        </p:spPr>
      </p:pic>
      <p:pic>
        <p:nvPicPr>
          <p:cNvPr id="4" name="Picture 3">
            <a:extLst>
              <a:ext uri="{FF2B5EF4-FFF2-40B4-BE49-F238E27FC236}">
                <a16:creationId xmlns:a16="http://schemas.microsoft.com/office/drawing/2014/main" id="{C30D28A9-9B45-4D65-B2B9-C543B605D3AC}"/>
              </a:ext>
            </a:extLst>
          </p:cNvPr>
          <p:cNvPicPr>
            <a:picLocks noChangeAspect="1"/>
          </p:cNvPicPr>
          <p:nvPr/>
        </p:nvPicPr>
        <p:blipFill>
          <a:blip r:embed="rId3"/>
          <a:stretch>
            <a:fillRect/>
          </a:stretch>
        </p:blipFill>
        <p:spPr>
          <a:xfrm>
            <a:off x="6216720" y="519952"/>
            <a:ext cx="5569475" cy="5615277"/>
          </a:xfrm>
          <a:prstGeom prst="rect">
            <a:avLst/>
          </a:prstGeom>
        </p:spPr>
      </p:pic>
    </p:spTree>
    <p:extLst>
      <p:ext uri="{BB962C8B-B14F-4D97-AF65-F5344CB8AC3E}">
        <p14:creationId xmlns:p14="http://schemas.microsoft.com/office/powerpoint/2010/main" val="986985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18C9F9-4014-486E-A20E-26B58A6A7672}"/>
              </a:ext>
            </a:extLst>
          </p:cNvPr>
          <p:cNvPicPr>
            <a:picLocks noChangeAspect="1"/>
          </p:cNvPicPr>
          <p:nvPr/>
        </p:nvPicPr>
        <p:blipFill>
          <a:blip r:embed="rId2"/>
          <a:stretch>
            <a:fillRect/>
          </a:stretch>
        </p:blipFill>
        <p:spPr>
          <a:xfrm>
            <a:off x="358588" y="406772"/>
            <a:ext cx="5520497" cy="5748617"/>
          </a:xfrm>
          <a:prstGeom prst="rect">
            <a:avLst/>
          </a:prstGeom>
        </p:spPr>
      </p:pic>
      <p:pic>
        <p:nvPicPr>
          <p:cNvPr id="4" name="Picture 3">
            <a:extLst>
              <a:ext uri="{FF2B5EF4-FFF2-40B4-BE49-F238E27FC236}">
                <a16:creationId xmlns:a16="http://schemas.microsoft.com/office/drawing/2014/main" id="{D5520045-220E-4967-B082-BCCAB1F7EA50}"/>
              </a:ext>
            </a:extLst>
          </p:cNvPr>
          <p:cNvPicPr>
            <a:picLocks noChangeAspect="1"/>
          </p:cNvPicPr>
          <p:nvPr/>
        </p:nvPicPr>
        <p:blipFill>
          <a:blip r:embed="rId3"/>
          <a:stretch>
            <a:fillRect/>
          </a:stretch>
        </p:blipFill>
        <p:spPr>
          <a:xfrm>
            <a:off x="6191110" y="468820"/>
            <a:ext cx="5642302" cy="5748617"/>
          </a:xfrm>
          <a:prstGeom prst="rect">
            <a:avLst/>
          </a:prstGeom>
        </p:spPr>
      </p:pic>
    </p:spTree>
    <p:extLst>
      <p:ext uri="{BB962C8B-B14F-4D97-AF65-F5344CB8AC3E}">
        <p14:creationId xmlns:p14="http://schemas.microsoft.com/office/powerpoint/2010/main" val="2013759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F0C96-3F4B-49D7-B61D-990F172F200D}"/>
              </a:ext>
            </a:extLst>
          </p:cNvPr>
          <p:cNvSpPr>
            <a:spLocks noGrp="1"/>
          </p:cNvSpPr>
          <p:nvPr>
            <p:ph type="title"/>
          </p:nvPr>
        </p:nvSpPr>
        <p:spPr>
          <a:xfrm>
            <a:off x="2563906" y="1192306"/>
            <a:ext cx="8456752" cy="6606988"/>
          </a:xfrm>
        </p:spPr>
        <p:txBody>
          <a:bodyPr>
            <a:normAutofit/>
          </a:bodyPr>
          <a:lstStyle/>
          <a:p>
            <a:pPr marL="457200">
              <a:lnSpc>
                <a:spcPct val="150000"/>
              </a:lnSpc>
            </a:pPr>
            <a:r>
              <a:rPr lang="en-IN" u="sng" dirty="0" err="1"/>
              <a:t>TeaM</a:t>
            </a:r>
            <a:r>
              <a:rPr lang="en-IN" u="sng" dirty="0"/>
              <a:t> MEMBERS</a:t>
            </a:r>
            <a:br>
              <a:rPr lang="en-IN" dirty="0"/>
            </a:br>
            <a:r>
              <a:rPr lang="en-IN" dirty="0"/>
              <a:t>               </a:t>
            </a:r>
            <a:r>
              <a:rPr lang="en-US" sz="1800" dirty="0">
                <a:effectLst/>
                <a:latin typeface="Times New Roman" panose="02020603050405020304" pitchFamily="18" charset="0"/>
                <a:ea typeface="Arial" panose="020B0604020202020204" pitchFamily="34" charset="0"/>
              </a:rPr>
              <a:t>1</a:t>
            </a:r>
            <a:r>
              <a:rPr lang="en-US" sz="1800" dirty="0">
                <a:effectLst/>
                <a:ea typeface="Arial" panose="020B0604020202020204" pitchFamily="34" charset="0"/>
              </a:rPr>
              <a:t>. ANUSH RAJAGOPALAN -205002012</a:t>
            </a:r>
            <a:br>
              <a:rPr lang="en-IN" sz="1800" dirty="0">
                <a:effectLst/>
                <a:ea typeface="Arial" panose="020B0604020202020204" pitchFamily="34" charset="0"/>
              </a:rPr>
            </a:br>
            <a:r>
              <a:rPr lang="en-US" sz="1800" dirty="0">
                <a:effectLst/>
                <a:ea typeface="Arial" panose="020B0604020202020204" pitchFamily="34" charset="0"/>
              </a:rPr>
              <a:t>			    2. MAHALAKSHMI M – 205002046</a:t>
            </a:r>
            <a:br>
              <a:rPr lang="en-US" sz="1800" dirty="0">
                <a:effectLst/>
                <a:ea typeface="Arial" panose="020B0604020202020204" pitchFamily="34" charset="0"/>
              </a:rPr>
            </a:br>
            <a:r>
              <a:rPr lang="en-US" sz="1800" dirty="0">
                <a:effectLst/>
                <a:ea typeface="Arial" panose="020B0604020202020204" pitchFamily="34" charset="0"/>
              </a:rPr>
              <a:t>                          3.Sai Shanmat-205002077</a:t>
            </a:r>
            <a:br>
              <a:rPr lang="en-IN" dirty="0"/>
            </a:br>
            <a:br>
              <a:rPr lang="en-IN" dirty="0"/>
            </a:br>
            <a:br>
              <a:rPr lang="en-IN" dirty="0"/>
            </a:br>
            <a:br>
              <a:rPr lang="en-IN" dirty="0"/>
            </a:br>
            <a:br>
              <a:rPr lang="en-IN" dirty="0"/>
            </a:br>
            <a:endParaRPr lang="en-IN" dirty="0"/>
          </a:p>
        </p:txBody>
      </p:sp>
    </p:spTree>
    <p:extLst>
      <p:ext uri="{BB962C8B-B14F-4D97-AF65-F5344CB8AC3E}">
        <p14:creationId xmlns:p14="http://schemas.microsoft.com/office/powerpoint/2010/main" val="33835635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D6ADD2-F06B-40C6-8EB7-EB03112758ED}"/>
              </a:ext>
            </a:extLst>
          </p:cNvPr>
          <p:cNvPicPr>
            <a:picLocks noChangeAspect="1"/>
          </p:cNvPicPr>
          <p:nvPr/>
        </p:nvPicPr>
        <p:blipFill>
          <a:blip r:embed="rId2"/>
          <a:stretch>
            <a:fillRect/>
          </a:stretch>
        </p:blipFill>
        <p:spPr>
          <a:xfrm>
            <a:off x="127550" y="427815"/>
            <a:ext cx="5800218" cy="6002370"/>
          </a:xfrm>
          <a:prstGeom prst="rect">
            <a:avLst/>
          </a:prstGeom>
        </p:spPr>
      </p:pic>
      <p:pic>
        <p:nvPicPr>
          <p:cNvPr id="4" name="Picture 3">
            <a:extLst>
              <a:ext uri="{FF2B5EF4-FFF2-40B4-BE49-F238E27FC236}">
                <a16:creationId xmlns:a16="http://schemas.microsoft.com/office/drawing/2014/main" id="{F7EA2227-94C9-45C8-8F35-BD05EDD24EF8}"/>
              </a:ext>
            </a:extLst>
          </p:cNvPr>
          <p:cNvPicPr>
            <a:picLocks noChangeAspect="1"/>
          </p:cNvPicPr>
          <p:nvPr/>
        </p:nvPicPr>
        <p:blipFill>
          <a:blip r:embed="rId3"/>
          <a:stretch>
            <a:fillRect/>
          </a:stretch>
        </p:blipFill>
        <p:spPr>
          <a:xfrm>
            <a:off x="6111833" y="410524"/>
            <a:ext cx="5703648" cy="6019661"/>
          </a:xfrm>
          <a:prstGeom prst="rect">
            <a:avLst/>
          </a:prstGeom>
        </p:spPr>
      </p:pic>
    </p:spTree>
    <p:extLst>
      <p:ext uri="{BB962C8B-B14F-4D97-AF65-F5344CB8AC3E}">
        <p14:creationId xmlns:p14="http://schemas.microsoft.com/office/powerpoint/2010/main" val="19208433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8CD39B-77EA-4AB8-984A-47FD94FE6660}"/>
              </a:ext>
            </a:extLst>
          </p:cNvPr>
          <p:cNvPicPr>
            <a:picLocks noChangeAspect="1"/>
          </p:cNvPicPr>
          <p:nvPr/>
        </p:nvPicPr>
        <p:blipFill>
          <a:blip r:embed="rId2"/>
          <a:stretch>
            <a:fillRect/>
          </a:stretch>
        </p:blipFill>
        <p:spPr>
          <a:xfrm>
            <a:off x="457200" y="428737"/>
            <a:ext cx="5638800" cy="5875020"/>
          </a:xfrm>
          <a:prstGeom prst="rect">
            <a:avLst/>
          </a:prstGeom>
        </p:spPr>
      </p:pic>
    </p:spTree>
    <p:extLst>
      <p:ext uri="{BB962C8B-B14F-4D97-AF65-F5344CB8AC3E}">
        <p14:creationId xmlns:p14="http://schemas.microsoft.com/office/powerpoint/2010/main" val="15853598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715427-1BEB-4506-B449-98631D8F5C4E}"/>
              </a:ext>
            </a:extLst>
          </p:cNvPr>
          <p:cNvPicPr>
            <a:picLocks noChangeAspect="1"/>
          </p:cNvPicPr>
          <p:nvPr/>
        </p:nvPicPr>
        <p:blipFill>
          <a:blip r:embed="rId2"/>
          <a:stretch>
            <a:fillRect/>
          </a:stretch>
        </p:blipFill>
        <p:spPr>
          <a:xfrm>
            <a:off x="824753" y="433905"/>
            <a:ext cx="7778414" cy="5650683"/>
          </a:xfrm>
          <a:prstGeom prst="rect">
            <a:avLst/>
          </a:prstGeom>
        </p:spPr>
      </p:pic>
    </p:spTree>
    <p:extLst>
      <p:ext uri="{BB962C8B-B14F-4D97-AF65-F5344CB8AC3E}">
        <p14:creationId xmlns:p14="http://schemas.microsoft.com/office/powerpoint/2010/main" val="18359650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0603FA-03CB-4B96-AEE3-2A7F49E11626}"/>
              </a:ext>
            </a:extLst>
          </p:cNvPr>
          <p:cNvPicPr>
            <a:picLocks noChangeAspect="1"/>
          </p:cNvPicPr>
          <p:nvPr/>
        </p:nvPicPr>
        <p:blipFill>
          <a:blip r:embed="rId2"/>
          <a:stretch>
            <a:fillRect/>
          </a:stretch>
        </p:blipFill>
        <p:spPr>
          <a:xfrm>
            <a:off x="723003" y="669103"/>
            <a:ext cx="5225740" cy="5519793"/>
          </a:xfrm>
          <a:prstGeom prst="rect">
            <a:avLst/>
          </a:prstGeom>
        </p:spPr>
      </p:pic>
      <p:pic>
        <p:nvPicPr>
          <p:cNvPr id="4" name="Picture 3">
            <a:extLst>
              <a:ext uri="{FF2B5EF4-FFF2-40B4-BE49-F238E27FC236}">
                <a16:creationId xmlns:a16="http://schemas.microsoft.com/office/drawing/2014/main" id="{13D9CC88-04CC-4754-9F32-681F03B5A20E}"/>
              </a:ext>
            </a:extLst>
          </p:cNvPr>
          <p:cNvPicPr>
            <a:picLocks noChangeAspect="1"/>
          </p:cNvPicPr>
          <p:nvPr/>
        </p:nvPicPr>
        <p:blipFill>
          <a:blip r:embed="rId3"/>
          <a:stretch>
            <a:fillRect/>
          </a:stretch>
        </p:blipFill>
        <p:spPr>
          <a:xfrm>
            <a:off x="6306011" y="669103"/>
            <a:ext cx="5312248" cy="5634420"/>
          </a:xfrm>
          <a:prstGeom prst="rect">
            <a:avLst/>
          </a:prstGeom>
        </p:spPr>
      </p:pic>
    </p:spTree>
    <p:extLst>
      <p:ext uri="{BB962C8B-B14F-4D97-AF65-F5344CB8AC3E}">
        <p14:creationId xmlns:p14="http://schemas.microsoft.com/office/powerpoint/2010/main" val="35981716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B2B3A3-A892-4570-B4A2-FD20277010D8}"/>
              </a:ext>
            </a:extLst>
          </p:cNvPr>
          <p:cNvPicPr>
            <a:picLocks noChangeAspect="1"/>
          </p:cNvPicPr>
          <p:nvPr/>
        </p:nvPicPr>
        <p:blipFill>
          <a:blip r:embed="rId2"/>
          <a:stretch>
            <a:fillRect/>
          </a:stretch>
        </p:blipFill>
        <p:spPr>
          <a:xfrm>
            <a:off x="266036" y="609600"/>
            <a:ext cx="5829964" cy="5773271"/>
          </a:xfrm>
          <a:prstGeom prst="rect">
            <a:avLst/>
          </a:prstGeom>
        </p:spPr>
      </p:pic>
      <p:pic>
        <p:nvPicPr>
          <p:cNvPr id="4" name="Picture 3">
            <a:extLst>
              <a:ext uri="{FF2B5EF4-FFF2-40B4-BE49-F238E27FC236}">
                <a16:creationId xmlns:a16="http://schemas.microsoft.com/office/drawing/2014/main" id="{69DF0690-9DB6-45C7-9C98-A656E58488AF}"/>
              </a:ext>
            </a:extLst>
          </p:cNvPr>
          <p:cNvPicPr>
            <a:picLocks noChangeAspect="1"/>
          </p:cNvPicPr>
          <p:nvPr/>
        </p:nvPicPr>
        <p:blipFill>
          <a:blip r:embed="rId3"/>
          <a:stretch>
            <a:fillRect/>
          </a:stretch>
        </p:blipFill>
        <p:spPr>
          <a:xfrm>
            <a:off x="6228117" y="609600"/>
            <a:ext cx="5877383" cy="5773271"/>
          </a:xfrm>
          <a:prstGeom prst="rect">
            <a:avLst/>
          </a:prstGeom>
        </p:spPr>
      </p:pic>
    </p:spTree>
    <p:extLst>
      <p:ext uri="{BB962C8B-B14F-4D97-AF65-F5344CB8AC3E}">
        <p14:creationId xmlns:p14="http://schemas.microsoft.com/office/powerpoint/2010/main" val="26803523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17709B-1F58-4325-B844-7088BC439DE6}"/>
              </a:ext>
            </a:extLst>
          </p:cNvPr>
          <p:cNvPicPr>
            <a:picLocks noChangeAspect="1"/>
          </p:cNvPicPr>
          <p:nvPr/>
        </p:nvPicPr>
        <p:blipFill>
          <a:blip r:embed="rId2"/>
          <a:stretch>
            <a:fillRect/>
          </a:stretch>
        </p:blipFill>
        <p:spPr>
          <a:xfrm>
            <a:off x="3272341" y="714487"/>
            <a:ext cx="5384671" cy="5429026"/>
          </a:xfrm>
          <a:prstGeom prst="rect">
            <a:avLst/>
          </a:prstGeom>
        </p:spPr>
      </p:pic>
    </p:spTree>
    <p:extLst>
      <p:ext uri="{BB962C8B-B14F-4D97-AF65-F5344CB8AC3E}">
        <p14:creationId xmlns:p14="http://schemas.microsoft.com/office/powerpoint/2010/main" val="574577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7DAB5-5289-46EE-B99D-4B66454B323F}"/>
              </a:ext>
            </a:extLst>
          </p:cNvPr>
          <p:cNvSpPr>
            <a:spLocks noGrp="1"/>
          </p:cNvSpPr>
          <p:nvPr>
            <p:ph type="title"/>
          </p:nvPr>
        </p:nvSpPr>
        <p:spPr>
          <a:xfrm>
            <a:off x="1141413" y="143436"/>
            <a:ext cx="9905998" cy="1497106"/>
          </a:xfrm>
        </p:spPr>
        <p:txBody>
          <a:bodyPr/>
          <a:lstStyle/>
          <a:p>
            <a:pPr algn="ctr"/>
            <a:r>
              <a:rPr lang="en-IN" dirty="0"/>
              <a:t>result</a:t>
            </a:r>
          </a:p>
        </p:txBody>
      </p:sp>
      <p:sp>
        <p:nvSpPr>
          <p:cNvPr id="3" name="TextBox 2">
            <a:extLst>
              <a:ext uri="{FF2B5EF4-FFF2-40B4-BE49-F238E27FC236}">
                <a16:creationId xmlns:a16="http://schemas.microsoft.com/office/drawing/2014/main" id="{46D10CC1-831C-40F8-B50A-AF5B80A1C03A}"/>
              </a:ext>
            </a:extLst>
          </p:cNvPr>
          <p:cNvSpPr txBox="1"/>
          <p:nvPr/>
        </p:nvSpPr>
        <p:spPr>
          <a:xfrm>
            <a:off x="717177" y="1272989"/>
            <a:ext cx="10972800" cy="830997"/>
          </a:xfrm>
          <a:prstGeom prst="rect">
            <a:avLst/>
          </a:prstGeom>
          <a:noFill/>
        </p:spPr>
        <p:txBody>
          <a:bodyPr wrap="square" rtlCol="0">
            <a:spAutoFit/>
          </a:bodyPr>
          <a:lstStyle/>
          <a:p>
            <a:pPr marL="90170"/>
            <a:r>
              <a:rPr lang="en-US" sz="2400" dirty="0">
                <a:effectLst/>
                <a:latin typeface="Times New Roman" panose="02020603050405020304" pitchFamily="18" charset="0"/>
                <a:ea typeface="DejaVu Sans Mono"/>
                <a:cs typeface="DejaVu Sans Mono"/>
              </a:rPr>
              <a:t>Thus, the required database has been designed and the appropriate data has been inserted, and GUI has been created</a:t>
            </a:r>
            <a:endParaRPr lang="en-IN" sz="2400" dirty="0">
              <a:effectLst/>
              <a:latin typeface="DejaVu Sans Mono"/>
              <a:ea typeface="DejaVu Sans Mono"/>
              <a:cs typeface="DejaVu Sans Mono"/>
            </a:endParaRPr>
          </a:p>
        </p:txBody>
      </p:sp>
    </p:spTree>
    <p:extLst>
      <p:ext uri="{BB962C8B-B14F-4D97-AF65-F5344CB8AC3E}">
        <p14:creationId xmlns:p14="http://schemas.microsoft.com/office/powerpoint/2010/main" val="193655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0A0A0-85F5-4954-8733-650FEDB826B1}"/>
              </a:ext>
            </a:extLst>
          </p:cNvPr>
          <p:cNvSpPr>
            <a:spLocks noGrp="1"/>
          </p:cNvSpPr>
          <p:nvPr>
            <p:ph type="title"/>
          </p:nvPr>
        </p:nvSpPr>
        <p:spPr>
          <a:xfrm>
            <a:off x="1141413" y="609600"/>
            <a:ext cx="9905998" cy="143436"/>
          </a:xfrm>
        </p:spPr>
        <p:txBody>
          <a:bodyPr>
            <a:normAutofit fontScale="90000"/>
          </a:bodyPr>
          <a:lstStyle/>
          <a:p>
            <a:pPr algn="ctr"/>
            <a:br>
              <a:rPr lang="en-US" sz="1800" kern="0" dirty="0">
                <a:effectLst/>
                <a:ea typeface="Times New Roman" panose="02020603050405020304" pitchFamily="18" charset="0"/>
              </a:rPr>
            </a:br>
            <a:br>
              <a:rPr lang="en-US" sz="1800" kern="0" dirty="0">
                <a:effectLst/>
                <a:ea typeface="Times New Roman" panose="02020603050405020304" pitchFamily="18" charset="0"/>
              </a:rPr>
            </a:br>
            <a:br>
              <a:rPr lang="en-US" sz="1800" kern="0" dirty="0">
                <a:effectLst/>
                <a:ea typeface="Times New Roman" panose="02020603050405020304" pitchFamily="18" charset="0"/>
              </a:rPr>
            </a:br>
            <a:br>
              <a:rPr lang="en-US" sz="1800" kern="0" dirty="0">
                <a:effectLst/>
                <a:ea typeface="Times New Roman" panose="02020603050405020304" pitchFamily="18" charset="0"/>
              </a:rPr>
            </a:br>
            <a:br>
              <a:rPr lang="en-US" sz="1800" kern="0" dirty="0">
                <a:effectLst/>
                <a:ea typeface="Times New Roman" panose="02020603050405020304" pitchFamily="18" charset="0"/>
              </a:rPr>
            </a:br>
            <a:br>
              <a:rPr lang="en-US" sz="1800" kern="0" dirty="0">
                <a:effectLst/>
                <a:ea typeface="Times New Roman" panose="02020603050405020304" pitchFamily="18" charset="0"/>
              </a:rPr>
            </a:br>
            <a:br>
              <a:rPr lang="en-US" sz="1800" kern="0" dirty="0">
                <a:effectLst/>
                <a:ea typeface="Times New Roman" panose="02020603050405020304" pitchFamily="18" charset="0"/>
              </a:rPr>
            </a:br>
            <a:br>
              <a:rPr lang="en-US" sz="1800" kern="0" dirty="0">
                <a:effectLst/>
                <a:ea typeface="Times New Roman" panose="02020603050405020304" pitchFamily="18" charset="0"/>
              </a:rPr>
            </a:br>
            <a:br>
              <a:rPr lang="en-US" sz="1800" kern="0" dirty="0">
                <a:effectLst/>
                <a:ea typeface="Times New Roman" panose="02020603050405020304" pitchFamily="18" charset="0"/>
              </a:rPr>
            </a:br>
            <a:br>
              <a:rPr lang="en-US" sz="1800" kern="0" dirty="0">
                <a:effectLst/>
                <a:ea typeface="Times New Roman" panose="02020603050405020304" pitchFamily="18" charset="0"/>
              </a:rPr>
            </a:br>
            <a:br>
              <a:rPr lang="en-US" sz="1800" kern="0" dirty="0">
                <a:effectLst/>
                <a:ea typeface="Times New Roman" panose="02020603050405020304" pitchFamily="18" charset="0"/>
              </a:rPr>
            </a:br>
            <a:br>
              <a:rPr lang="en-US" sz="1800" kern="0" dirty="0">
                <a:effectLst/>
                <a:ea typeface="Times New Roman" panose="02020603050405020304" pitchFamily="18" charset="0"/>
              </a:rPr>
            </a:br>
            <a:r>
              <a:rPr lang="en-US" sz="3100" kern="0" dirty="0" err="1">
                <a:effectLst/>
                <a:ea typeface="Times New Roman" panose="02020603050405020304" pitchFamily="18" charset="0"/>
              </a:rPr>
              <a:t>proBLEM</a:t>
            </a:r>
            <a:r>
              <a:rPr lang="en-US" sz="3100" kern="0" dirty="0">
                <a:effectLst/>
                <a:ea typeface="Times New Roman" panose="02020603050405020304" pitchFamily="18" charset="0"/>
              </a:rPr>
              <a:t> STATEMENT</a:t>
            </a:r>
            <a:br>
              <a:rPr lang="en-US" sz="1800" kern="0" dirty="0">
                <a:effectLst/>
                <a:ea typeface="Times New Roman" panose="02020603050405020304" pitchFamily="18" charset="0"/>
              </a:rPr>
            </a:br>
            <a:br>
              <a:rPr lang="en-US" sz="1800" kern="0" dirty="0">
                <a:effectLst/>
                <a:ea typeface="Times New Roman" panose="02020603050405020304" pitchFamily="18" charset="0"/>
              </a:rPr>
            </a:br>
            <a:br>
              <a:rPr lang="en-US" sz="1800" kern="0" dirty="0">
                <a:effectLst/>
                <a:ea typeface="Times New Roman" panose="02020603050405020304" pitchFamily="18" charset="0"/>
              </a:rPr>
            </a:br>
            <a:br>
              <a:rPr lang="en-US" sz="1800" kern="0" dirty="0">
                <a:effectLst/>
                <a:ea typeface="Times New Roman" panose="02020603050405020304" pitchFamily="18" charset="0"/>
              </a:rPr>
            </a:br>
            <a:br>
              <a:rPr lang="en-US" sz="1800" kern="0" dirty="0">
                <a:effectLst/>
                <a:ea typeface="Times New Roman" panose="02020603050405020304" pitchFamily="18" charset="0"/>
              </a:rPr>
            </a:br>
            <a:br>
              <a:rPr lang="en-US" sz="1800" kern="0" dirty="0">
                <a:effectLst/>
                <a:ea typeface="Times New Roman" panose="02020603050405020304" pitchFamily="18" charset="0"/>
              </a:rPr>
            </a:br>
            <a:br>
              <a:rPr lang="en-US" sz="1800" kern="0" dirty="0">
                <a:effectLst/>
                <a:ea typeface="Times New Roman" panose="02020603050405020304" pitchFamily="18" charset="0"/>
              </a:rPr>
            </a:br>
            <a:br>
              <a:rPr lang="en-US" sz="1800" kern="0" dirty="0">
                <a:effectLst/>
                <a:ea typeface="Times New Roman" panose="02020603050405020304" pitchFamily="18" charset="0"/>
              </a:rPr>
            </a:br>
            <a:br>
              <a:rPr lang="en-US" sz="1800" kern="0" dirty="0">
                <a:effectLst/>
                <a:ea typeface="Times New Roman" panose="02020603050405020304" pitchFamily="18" charset="0"/>
              </a:rPr>
            </a:br>
            <a:br>
              <a:rPr lang="en-US" sz="1800" kern="0" dirty="0">
                <a:effectLst/>
                <a:ea typeface="Times New Roman" panose="02020603050405020304" pitchFamily="18" charset="0"/>
              </a:rPr>
            </a:br>
            <a:br>
              <a:rPr lang="en-IN" sz="1800" b="1" kern="0" dirty="0">
                <a:effectLst/>
                <a:latin typeface="Times New Roman" panose="02020603050405020304" pitchFamily="18" charset="0"/>
                <a:ea typeface="Times New Roman" panose="02020603050405020304" pitchFamily="18" charset="0"/>
              </a:rPr>
            </a:br>
            <a:endParaRPr lang="en-IN" dirty="0"/>
          </a:p>
        </p:txBody>
      </p:sp>
      <p:sp>
        <p:nvSpPr>
          <p:cNvPr id="5" name="TextBox 4">
            <a:extLst>
              <a:ext uri="{FF2B5EF4-FFF2-40B4-BE49-F238E27FC236}">
                <a16:creationId xmlns:a16="http://schemas.microsoft.com/office/drawing/2014/main" id="{10407B9F-C5B4-4646-9306-E537ECB0F8EE}"/>
              </a:ext>
            </a:extLst>
          </p:cNvPr>
          <p:cNvSpPr txBox="1"/>
          <p:nvPr/>
        </p:nvSpPr>
        <p:spPr>
          <a:xfrm>
            <a:off x="1210235" y="1102659"/>
            <a:ext cx="10058399" cy="5216813"/>
          </a:xfrm>
          <a:prstGeom prst="rect">
            <a:avLst/>
          </a:prstGeom>
          <a:noFill/>
        </p:spPr>
        <p:txBody>
          <a:bodyPr wrap="square" rtlCol="0">
            <a:spAutoFit/>
          </a:bodyPr>
          <a:lstStyle/>
          <a:p>
            <a:r>
              <a:rPr lang="en-US" sz="1800" dirty="0">
                <a:effectLst/>
                <a:latin typeface="Times New Roman" panose="02020603050405020304" pitchFamily="18" charset="0"/>
                <a:ea typeface="Times New Roman" panose="02020603050405020304" pitchFamily="18" charset="0"/>
                <a:cs typeface="DejaVu Sans Mono"/>
              </a:rPr>
              <a:t>Design a database solution for the railway network. The enquiry system should have the following information:</a:t>
            </a:r>
          </a:p>
          <a:p>
            <a:endParaRPr lang="en-US" dirty="0">
              <a:latin typeface="Times New Roman" panose="02020603050405020304" pitchFamily="18" charset="0"/>
              <a:ea typeface="DejaVu Sans Mono"/>
              <a:cs typeface="DejaVu Sans Mono"/>
            </a:endParaRPr>
          </a:p>
          <a:p>
            <a:pPr marL="342900" lvl="0" indent="-342900" algn="just">
              <a:lnSpc>
                <a:spcPct val="150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cs typeface="DejaVu Sans Mono"/>
              </a:rPr>
              <a:t>Station names</a:t>
            </a:r>
            <a:endParaRPr lang="en-IN" sz="1800" dirty="0">
              <a:effectLst/>
              <a:latin typeface="DejaVu Sans Mono"/>
              <a:ea typeface="DejaVu Sans Mono"/>
              <a:cs typeface="DejaVu Sans Mono"/>
            </a:endParaRPr>
          </a:p>
          <a:p>
            <a:pPr marL="342900" lvl="0" indent="-342900" algn="just">
              <a:lnSpc>
                <a:spcPct val="150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cs typeface="DejaVu Sans Mono"/>
              </a:rPr>
              <a:t>Train IDs with names</a:t>
            </a:r>
            <a:endParaRPr lang="en-IN" sz="1800" dirty="0">
              <a:effectLst/>
              <a:latin typeface="DejaVu Sans Mono"/>
              <a:ea typeface="DejaVu Sans Mono"/>
              <a:cs typeface="DejaVu Sans Mono"/>
            </a:endParaRPr>
          </a:p>
          <a:p>
            <a:pPr marL="342900" lvl="0" indent="-342900" algn="just">
              <a:lnSpc>
                <a:spcPct val="150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cs typeface="DejaVu Sans Mono"/>
              </a:rPr>
              <a:t>Weekly Schedules of the trains </a:t>
            </a:r>
            <a:endParaRPr lang="en-IN" sz="1800" dirty="0">
              <a:effectLst/>
              <a:latin typeface="DejaVu Sans Mono"/>
              <a:ea typeface="DejaVu Sans Mono"/>
              <a:cs typeface="DejaVu Sans Mono"/>
            </a:endParaRPr>
          </a:p>
          <a:p>
            <a:pPr marL="342900" lvl="0" indent="-342900" algn="just">
              <a:lnSpc>
                <a:spcPct val="150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cs typeface="DejaVu Sans Mono"/>
              </a:rPr>
              <a:t>Ticket Availability</a:t>
            </a:r>
            <a:endParaRPr lang="en-IN" sz="1800" dirty="0">
              <a:effectLst/>
              <a:latin typeface="DejaVu Sans Mono"/>
              <a:ea typeface="DejaVu Sans Mono"/>
              <a:cs typeface="DejaVu Sans Mono"/>
            </a:endParaRPr>
          </a:p>
          <a:p>
            <a:pPr marL="342900" lvl="0" indent="-342900" algn="just">
              <a:lnSpc>
                <a:spcPct val="150000"/>
              </a:lnSpc>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cs typeface="DejaVu Sans Mono"/>
              </a:rPr>
              <a:t>Cost of trip</a:t>
            </a:r>
          </a:p>
          <a:p>
            <a:pPr algn="just">
              <a:lnSpc>
                <a:spcPct val="150000"/>
              </a:lnSpc>
            </a:pPr>
            <a:r>
              <a:rPr lang="en-US" sz="1800" dirty="0">
                <a:effectLst/>
                <a:latin typeface="Times New Roman" panose="02020603050405020304" pitchFamily="18" charset="0"/>
                <a:ea typeface="Times New Roman" panose="02020603050405020304" pitchFamily="18" charset="0"/>
                <a:cs typeface="DejaVu Sans Mono"/>
              </a:rPr>
              <a:t>The train schedules should have information on the stations from where the train starts and by when it reaches the destination. It should also include information about all stations it passes through during its journey. </a:t>
            </a:r>
            <a:endParaRPr lang="en-IN" sz="1800" dirty="0">
              <a:effectLst/>
              <a:latin typeface="DejaVu Sans Mono"/>
              <a:ea typeface="DejaVu Sans Mono"/>
              <a:cs typeface="DejaVu Sans Mono"/>
            </a:endParaRPr>
          </a:p>
          <a:p>
            <a:pPr lvl="0" algn="just">
              <a:lnSpc>
                <a:spcPct val="150000"/>
              </a:lnSpc>
            </a:pPr>
            <a:endParaRPr lang="en-IN" sz="1800" dirty="0">
              <a:effectLst/>
              <a:latin typeface="DejaVu Sans Mono"/>
              <a:ea typeface="DejaVu Sans Mono"/>
              <a:cs typeface="DejaVu Sans Mono"/>
            </a:endParaRPr>
          </a:p>
          <a:p>
            <a:endParaRPr lang="en-IN" sz="1800" dirty="0">
              <a:effectLst/>
              <a:latin typeface="DejaVu Sans Mono"/>
              <a:ea typeface="DejaVu Sans Mono"/>
              <a:cs typeface="DejaVu Sans Mono"/>
            </a:endParaRPr>
          </a:p>
          <a:p>
            <a:endParaRPr lang="en-IN" dirty="0"/>
          </a:p>
        </p:txBody>
      </p:sp>
    </p:spTree>
    <p:extLst>
      <p:ext uri="{BB962C8B-B14F-4D97-AF65-F5344CB8AC3E}">
        <p14:creationId xmlns:p14="http://schemas.microsoft.com/office/powerpoint/2010/main" val="542666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E8CAF-C540-478A-A922-E905E25A9373}"/>
              </a:ext>
            </a:extLst>
          </p:cNvPr>
          <p:cNvSpPr>
            <a:spLocks noGrp="1"/>
          </p:cNvSpPr>
          <p:nvPr>
            <p:ph type="title"/>
          </p:nvPr>
        </p:nvSpPr>
        <p:spPr>
          <a:xfrm>
            <a:off x="1141413" y="62753"/>
            <a:ext cx="9905998" cy="1613647"/>
          </a:xfrm>
        </p:spPr>
        <p:txBody>
          <a:bodyPr/>
          <a:lstStyle/>
          <a:p>
            <a:pPr algn="ctr"/>
            <a:r>
              <a:rPr lang="en-US" sz="2000" kern="0" dirty="0">
                <a:effectLst/>
                <a:ea typeface="Times New Roman" panose="02020603050405020304" pitchFamily="18" charset="0"/>
              </a:rPr>
              <a:t>REQUIREMENT ANALYSIS:</a:t>
            </a:r>
            <a:br>
              <a:rPr lang="en-IN" sz="1800" b="1" kern="0" dirty="0">
                <a:effectLst/>
                <a:latin typeface="Times New Roman" panose="02020603050405020304" pitchFamily="18" charset="0"/>
                <a:ea typeface="Times New Roman" panose="02020603050405020304" pitchFamily="18" charset="0"/>
              </a:rPr>
            </a:br>
            <a:endParaRPr lang="en-IN" dirty="0"/>
          </a:p>
        </p:txBody>
      </p:sp>
      <p:sp>
        <p:nvSpPr>
          <p:cNvPr id="3" name="TextBox 2">
            <a:extLst>
              <a:ext uri="{FF2B5EF4-FFF2-40B4-BE49-F238E27FC236}">
                <a16:creationId xmlns:a16="http://schemas.microsoft.com/office/drawing/2014/main" id="{D6A95288-DD82-48D4-AD3E-924566FD7B0D}"/>
              </a:ext>
            </a:extLst>
          </p:cNvPr>
          <p:cNvSpPr txBox="1"/>
          <p:nvPr/>
        </p:nvSpPr>
        <p:spPr>
          <a:xfrm>
            <a:off x="1141413" y="1228165"/>
            <a:ext cx="10073434" cy="646331"/>
          </a:xfrm>
          <a:prstGeom prst="rect">
            <a:avLst/>
          </a:prstGeom>
          <a:noFill/>
        </p:spPr>
        <p:txBody>
          <a:bodyPr wrap="square" rtlCol="0">
            <a:spAutoFit/>
          </a:bodyPr>
          <a:lstStyle/>
          <a:p>
            <a:pPr marL="186055"/>
            <a:r>
              <a:rPr lang="en-US" sz="1800" b="0" kern="0" dirty="0">
                <a:effectLst/>
                <a:latin typeface="Times New Roman" panose="02020603050405020304" pitchFamily="18" charset="0"/>
                <a:ea typeface="Times New Roman" panose="02020603050405020304" pitchFamily="18" charset="0"/>
              </a:rPr>
              <a:t>Given a route ID, we need to display the available trains, available routes, available stations that a train passes through. </a:t>
            </a:r>
            <a:endParaRPr lang="en-IN" sz="1800" b="1" kern="0" dirty="0">
              <a:effectLst/>
              <a:latin typeface="Times New Roman" panose="02020603050405020304" pitchFamily="18" charset="0"/>
              <a:ea typeface="Times New Roman" panose="02020603050405020304" pitchFamily="18" charset="0"/>
            </a:endParaRPr>
          </a:p>
        </p:txBody>
      </p:sp>
      <p:sp>
        <p:nvSpPr>
          <p:cNvPr id="4" name="TextBox 3">
            <a:extLst>
              <a:ext uri="{FF2B5EF4-FFF2-40B4-BE49-F238E27FC236}">
                <a16:creationId xmlns:a16="http://schemas.microsoft.com/office/drawing/2014/main" id="{8C532A41-1776-45D7-8322-C1DC3B5010CE}"/>
              </a:ext>
            </a:extLst>
          </p:cNvPr>
          <p:cNvSpPr txBox="1"/>
          <p:nvPr/>
        </p:nvSpPr>
        <p:spPr>
          <a:xfrm>
            <a:off x="4069976" y="2627541"/>
            <a:ext cx="7046259" cy="369332"/>
          </a:xfrm>
          <a:prstGeom prst="rect">
            <a:avLst/>
          </a:prstGeom>
          <a:noFill/>
        </p:spPr>
        <p:txBody>
          <a:bodyPr wrap="square" rtlCol="0">
            <a:spAutoFit/>
          </a:bodyPr>
          <a:lstStyle/>
          <a:p>
            <a:pPr marL="186055"/>
            <a:r>
              <a:rPr lang="en-US" sz="1800" kern="0" dirty="0">
                <a:effectLst/>
                <a:latin typeface="Times New Roman" panose="02020603050405020304" pitchFamily="18" charset="0"/>
                <a:ea typeface="Times New Roman" panose="02020603050405020304" pitchFamily="18" charset="0"/>
              </a:rPr>
              <a:t>REAL TIME APPLICATION</a:t>
            </a:r>
            <a:r>
              <a:rPr lang="en-US" sz="1800" b="1" kern="0" dirty="0">
                <a:effectLst/>
                <a:latin typeface="Times New Roman" panose="02020603050405020304" pitchFamily="18" charset="0"/>
                <a:ea typeface="Times New Roman" panose="02020603050405020304" pitchFamily="18" charset="0"/>
              </a:rPr>
              <a:t>:</a:t>
            </a:r>
            <a:endParaRPr lang="en-IN" sz="1800" b="1" kern="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D79F9FC4-E269-44ED-995C-42E1DBBC5450}"/>
              </a:ext>
            </a:extLst>
          </p:cNvPr>
          <p:cNvSpPr txBox="1"/>
          <p:nvPr/>
        </p:nvSpPr>
        <p:spPr>
          <a:xfrm>
            <a:off x="1141413" y="3039908"/>
            <a:ext cx="9861174" cy="1149354"/>
          </a:xfrm>
          <a:prstGeom prst="rect">
            <a:avLst/>
          </a:prstGeom>
          <a:noFill/>
        </p:spPr>
        <p:txBody>
          <a:bodyPr wrap="square" rtlCol="0">
            <a:spAutoFit/>
          </a:bodyPr>
          <a:lstStyle/>
          <a:p>
            <a:pPr marL="186055"/>
            <a:r>
              <a:rPr lang="en-US" sz="1800" b="1" kern="0" dirty="0">
                <a:effectLst/>
                <a:latin typeface="Times New Roman" panose="02020603050405020304" pitchFamily="18" charset="0"/>
                <a:ea typeface="Times New Roman" panose="02020603050405020304" pitchFamily="18" charset="0"/>
              </a:rPr>
              <a:t> </a:t>
            </a:r>
            <a:endParaRPr lang="en-IN" sz="1800" b="1" kern="0" dirty="0">
              <a:effectLst/>
              <a:latin typeface="Times New Roman" panose="02020603050405020304" pitchFamily="18" charset="0"/>
              <a:ea typeface="Times New Roman" panose="02020603050405020304" pitchFamily="18" charset="0"/>
            </a:endParaRPr>
          </a:p>
          <a:p>
            <a:pPr marL="180340" algn="just">
              <a:lnSpc>
                <a:spcPct val="150000"/>
              </a:lnSpc>
            </a:pPr>
            <a:r>
              <a:rPr lang="en-US" sz="1800" dirty="0">
                <a:effectLst/>
                <a:latin typeface="Times New Roman" panose="02020603050405020304" pitchFamily="18" charset="0"/>
                <a:ea typeface="DejaVu Sans Mono"/>
                <a:cs typeface="DejaVu Sans Mono"/>
              </a:rPr>
              <a:t>In real time, we save the details of users, their booking requirements and also keep track of their past bookings, upcoming bookings, transaction history.</a:t>
            </a:r>
            <a:endParaRPr lang="en-IN" sz="1800" dirty="0">
              <a:effectLst/>
              <a:latin typeface="DejaVu Sans Mono"/>
              <a:ea typeface="DejaVu Sans Mono"/>
              <a:cs typeface="DejaVu Sans Mono"/>
            </a:endParaRPr>
          </a:p>
        </p:txBody>
      </p:sp>
    </p:spTree>
    <p:extLst>
      <p:ext uri="{BB962C8B-B14F-4D97-AF65-F5344CB8AC3E}">
        <p14:creationId xmlns:p14="http://schemas.microsoft.com/office/powerpoint/2010/main" val="3849929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E792A-6C76-4950-A525-00ADE260E3F5}"/>
              </a:ext>
            </a:extLst>
          </p:cNvPr>
          <p:cNvSpPr>
            <a:spLocks noGrp="1"/>
          </p:cNvSpPr>
          <p:nvPr>
            <p:ph type="title"/>
          </p:nvPr>
        </p:nvSpPr>
        <p:spPr>
          <a:xfrm>
            <a:off x="1141413" y="-1255059"/>
            <a:ext cx="9905998" cy="3769659"/>
          </a:xfrm>
        </p:spPr>
        <p:txBody>
          <a:bodyPr/>
          <a:lstStyle/>
          <a:p>
            <a:pPr algn="ctr"/>
            <a:r>
              <a:rPr lang="en-US" sz="2400" dirty="0">
                <a:effectLst/>
                <a:ea typeface="Arial" panose="020B0604020202020204" pitchFamily="34" charset="0"/>
                <a:cs typeface="Arial" panose="020B0604020202020204" pitchFamily="34" charset="0"/>
              </a:rPr>
              <a:t>NORMALIZATION:</a:t>
            </a:r>
            <a:br>
              <a:rPr lang="en-IN" sz="1800" dirty="0">
                <a:effectLst/>
                <a:latin typeface="DejaVu Sans Mono"/>
                <a:ea typeface="DejaVu Sans Mono"/>
                <a:cs typeface="DejaVu Sans Mono"/>
              </a:rPr>
            </a:br>
            <a:endParaRPr lang="en-IN" dirty="0"/>
          </a:p>
        </p:txBody>
      </p:sp>
      <p:sp>
        <p:nvSpPr>
          <p:cNvPr id="4" name="TextBox 3">
            <a:extLst>
              <a:ext uri="{FF2B5EF4-FFF2-40B4-BE49-F238E27FC236}">
                <a16:creationId xmlns:a16="http://schemas.microsoft.com/office/drawing/2014/main" id="{22B3B740-1DA5-4DAB-AC33-186FA60C2DFA}"/>
              </a:ext>
            </a:extLst>
          </p:cNvPr>
          <p:cNvSpPr txBox="1"/>
          <p:nvPr/>
        </p:nvSpPr>
        <p:spPr>
          <a:xfrm>
            <a:off x="1353671" y="582707"/>
            <a:ext cx="9054353" cy="5547673"/>
          </a:xfrm>
          <a:prstGeom prst="rect">
            <a:avLst/>
          </a:prstGeom>
          <a:noFill/>
        </p:spPr>
        <p:txBody>
          <a:bodyPr wrap="square" rtlCol="0">
            <a:spAutoFit/>
          </a:bodyPr>
          <a:lstStyle/>
          <a:p>
            <a:pPr marL="186055">
              <a:spcBef>
                <a:spcPts val="465"/>
              </a:spcBef>
              <a:spcAft>
                <a:spcPts val="0"/>
              </a:spcAft>
            </a:pPr>
            <a:r>
              <a:rPr lang="en-US" sz="1400" dirty="0">
                <a:effectLst/>
                <a:latin typeface="Times New Roman" panose="02020603050405020304" pitchFamily="18" charset="0"/>
                <a:ea typeface="Arial" panose="020B0604020202020204" pitchFamily="34" charset="0"/>
                <a:cs typeface="Arial" panose="020B0604020202020204" pitchFamily="34" charset="0"/>
              </a:rPr>
              <a:t>LOGINP={ USERNAME,PASSWORD }</a:t>
            </a:r>
            <a:endParaRPr lang="en-IN" sz="1400" dirty="0">
              <a:effectLst/>
              <a:latin typeface="DejaVu Sans Mono"/>
              <a:ea typeface="DejaVu Sans Mono"/>
              <a:cs typeface="DejaVu Sans Mono"/>
            </a:endParaRPr>
          </a:p>
          <a:p>
            <a:pPr marL="342900" lvl="0" indent="-342900">
              <a:spcBef>
                <a:spcPts val="940"/>
              </a:spcBef>
              <a:spcAft>
                <a:spcPts val="0"/>
              </a:spcAft>
              <a:buFont typeface="Symbol" panose="05050102010706020507" pitchFamily="18" charset="2"/>
              <a:buChar char=""/>
            </a:pPr>
            <a:r>
              <a:rPr lang="en-US" sz="1400" b="1" dirty="0">
                <a:effectLst/>
                <a:latin typeface="Times New Roman" panose="02020603050405020304" pitchFamily="18" charset="0"/>
                <a:ea typeface="Arial" panose="020B0604020202020204" pitchFamily="34" charset="0"/>
                <a:cs typeface="Arial" panose="020B0604020202020204" pitchFamily="34" charset="0"/>
              </a:rPr>
              <a:t>1NF NOMALIZATION:</a:t>
            </a:r>
            <a:endParaRPr lang="en-IN" sz="1400" dirty="0">
              <a:effectLst/>
              <a:latin typeface="DejaVu Sans Mono"/>
              <a:ea typeface="DejaVu Sans Mono"/>
              <a:cs typeface="DejaVu Sans Mono"/>
            </a:endParaRPr>
          </a:p>
          <a:p>
            <a:pPr marL="643255">
              <a:spcBef>
                <a:spcPts val="940"/>
              </a:spcBef>
              <a:spcAft>
                <a:spcPts val="0"/>
              </a:spcAft>
            </a:pPr>
            <a:r>
              <a:rPr lang="en-IN" sz="1400" dirty="0">
                <a:effectLst/>
                <a:latin typeface="Times New Roman" panose="02020603050405020304" pitchFamily="18" charset="0"/>
                <a:ea typeface="Arial" panose="020B0604020202020204" pitchFamily="34" charset="0"/>
                <a:cs typeface="Arial" panose="020B0604020202020204" pitchFamily="34" charset="0"/>
              </a:rPr>
              <a:t>No Multivalued Attributes. So, there is no need to do 3NF</a:t>
            </a:r>
            <a:endParaRPr lang="en-IN" sz="1400" dirty="0">
              <a:effectLst/>
              <a:latin typeface="DejaVu Sans Mono"/>
              <a:ea typeface="DejaVu Sans Mono"/>
              <a:cs typeface="DejaVu Sans Mono"/>
            </a:endParaRPr>
          </a:p>
          <a:p>
            <a:r>
              <a:rPr lang="en-IN" sz="1400" dirty="0">
                <a:effectLst/>
                <a:latin typeface="DejaVu Sans Mono"/>
                <a:ea typeface="DejaVu Sans Mono"/>
                <a:cs typeface="DejaVu Sans Mono"/>
              </a:rPr>
              <a:t> </a:t>
            </a:r>
          </a:p>
          <a:p>
            <a:pPr marL="342900" lvl="0" indent="-342900">
              <a:spcBef>
                <a:spcPts val="940"/>
              </a:spcBef>
              <a:spcAft>
                <a:spcPts val="0"/>
              </a:spcAft>
              <a:buFont typeface="Symbol" panose="05050102010706020507" pitchFamily="18" charset="2"/>
              <a:buChar char=""/>
            </a:pPr>
            <a:r>
              <a:rPr lang="en-US" sz="1400" b="1" dirty="0">
                <a:effectLst/>
                <a:latin typeface="Times New Roman" panose="02020603050405020304" pitchFamily="18" charset="0"/>
                <a:ea typeface="Arial" panose="020B0604020202020204" pitchFamily="34" charset="0"/>
                <a:cs typeface="Arial" panose="020B0604020202020204" pitchFamily="34" charset="0"/>
              </a:rPr>
              <a:t>2NF NOMALIZATION:</a:t>
            </a:r>
            <a:endParaRPr lang="en-IN" sz="1400" dirty="0">
              <a:effectLst/>
              <a:latin typeface="DejaVu Sans Mono"/>
              <a:ea typeface="DejaVu Sans Mono"/>
              <a:cs typeface="DejaVu Sans Mono"/>
            </a:endParaRPr>
          </a:p>
          <a:p>
            <a:pPr marL="643255">
              <a:spcBef>
                <a:spcPts val="940"/>
              </a:spcBef>
              <a:spcAft>
                <a:spcPts val="0"/>
              </a:spcAft>
            </a:pPr>
            <a:r>
              <a:rPr lang="en-US" sz="1400" dirty="0">
                <a:effectLst/>
                <a:latin typeface="Times New Roman" panose="02020603050405020304" pitchFamily="18" charset="0"/>
                <a:ea typeface="Arial" panose="020B0604020202020204" pitchFamily="34" charset="0"/>
                <a:cs typeface="Arial" panose="020B0604020202020204" pitchFamily="34" charset="0"/>
              </a:rPr>
              <a:t>There is no partial dependency. So, there is no need to do 2NF.</a:t>
            </a:r>
            <a:endParaRPr lang="en-IN" sz="1400" dirty="0">
              <a:effectLst/>
              <a:latin typeface="DejaVu Sans Mono"/>
              <a:ea typeface="DejaVu Sans Mono"/>
              <a:cs typeface="DejaVu Sans Mono"/>
            </a:endParaRPr>
          </a:p>
          <a:p>
            <a:pPr marL="342900" lvl="0" indent="-342900">
              <a:spcBef>
                <a:spcPts val="940"/>
              </a:spcBef>
              <a:spcAft>
                <a:spcPts val="0"/>
              </a:spcAft>
              <a:buFont typeface="Symbol" panose="05050102010706020507" pitchFamily="18" charset="2"/>
              <a:buChar char=""/>
            </a:pPr>
            <a:r>
              <a:rPr lang="en-US" sz="1400" b="1" dirty="0">
                <a:effectLst/>
                <a:latin typeface="Times New Roman" panose="02020603050405020304" pitchFamily="18" charset="0"/>
                <a:ea typeface="Arial" panose="020B0604020202020204" pitchFamily="34" charset="0"/>
                <a:cs typeface="Arial" panose="020B0604020202020204" pitchFamily="34" charset="0"/>
              </a:rPr>
              <a:t>3NF NOMALIZATION:</a:t>
            </a:r>
            <a:endParaRPr lang="en-IN" sz="1400" dirty="0">
              <a:effectLst/>
              <a:latin typeface="DejaVu Sans Mono"/>
              <a:ea typeface="DejaVu Sans Mono"/>
              <a:cs typeface="DejaVu Sans Mono"/>
            </a:endParaRPr>
          </a:p>
          <a:p>
            <a:pPr marL="643255">
              <a:spcBef>
                <a:spcPts val="940"/>
              </a:spcBef>
              <a:spcAft>
                <a:spcPts val="0"/>
              </a:spcAft>
            </a:pPr>
            <a:r>
              <a:rPr lang="en-US" sz="1400" dirty="0">
                <a:effectLst/>
                <a:latin typeface="Times New Roman" panose="02020603050405020304" pitchFamily="18" charset="0"/>
                <a:ea typeface="Arial" panose="020B0604020202020204" pitchFamily="34" charset="0"/>
                <a:cs typeface="Arial" panose="020B0604020202020204" pitchFamily="34" charset="0"/>
              </a:rPr>
              <a:t>There is no transitive dependency. So, there is no need to do 3NF.</a:t>
            </a:r>
            <a:endParaRPr lang="en-IN" sz="1400" dirty="0">
              <a:effectLst/>
              <a:latin typeface="DejaVu Sans Mono"/>
              <a:ea typeface="DejaVu Sans Mono"/>
              <a:cs typeface="DejaVu Sans Mono"/>
            </a:endParaRPr>
          </a:p>
          <a:p>
            <a:pPr marL="186055">
              <a:spcBef>
                <a:spcPts val="465"/>
              </a:spcBef>
              <a:spcAft>
                <a:spcPts val="0"/>
              </a:spcAft>
            </a:pPr>
            <a:r>
              <a:rPr lang="en-US" sz="1400" b="1" dirty="0">
                <a:effectLst/>
                <a:latin typeface="Times New Roman" panose="02020603050405020304" pitchFamily="18" charset="0"/>
                <a:ea typeface="Arial" panose="020B0604020202020204" pitchFamily="34" charset="0"/>
                <a:cs typeface="Arial" panose="020B0604020202020204" pitchFamily="34" charset="0"/>
              </a:rPr>
              <a:t> </a:t>
            </a:r>
            <a:endParaRPr lang="en-IN" sz="1400" dirty="0">
              <a:effectLst/>
              <a:latin typeface="DejaVu Sans Mono"/>
              <a:ea typeface="DejaVu Sans Mono"/>
              <a:cs typeface="DejaVu Sans Mono"/>
            </a:endParaRPr>
          </a:p>
          <a:p>
            <a:pPr marL="186055">
              <a:spcBef>
                <a:spcPts val="465"/>
              </a:spcBef>
              <a:spcAft>
                <a:spcPts val="0"/>
              </a:spcAft>
            </a:pPr>
            <a:r>
              <a:rPr lang="en-US" sz="1400" dirty="0">
                <a:effectLst/>
                <a:latin typeface="Times New Roman" panose="02020603050405020304" pitchFamily="18" charset="0"/>
                <a:ea typeface="Arial" panose="020B0604020202020204" pitchFamily="34" charset="0"/>
                <a:cs typeface="Arial" panose="020B0604020202020204" pitchFamily="34" charset="0"/>
              </a:rPr>
              <a:t>ADMINCRD={ ID,PASSWRD }</a:t>
            </a:r>
            <a:endParaRPr lang="en-IN" sz="1400" dirty="0">
              <a:effectLst/>
              <a:latin typeface="DejaVu Sans Mono"/>
              <a:ea typeface="DejaVu Sans Mono"/>
              <a:cs typeface="DejaVu Sans Mono"/>
            </a:endParaRPr>
          </a:p>
          <a:p>
            <a:pPr marL="342900" lvl="0" indent="-342900">
              <a:spcBef>
                <a:spcPts val="940"/>
              </a:spcBef>
              <a:spcAft>
                <a:spcPts val="0"/>
              </a:spcAft>
              <a:buFont typeface="Symbol" panose="05050102010706020507" pitchFamily="18" charset="2"/>
              <a:buChar char=""/>
            </a:pPr>
            <a:r>
              <a:rPr lang="en-US" sz="1400" b="1" dirty="0">
                <a:effectLst/>
                <a:latin typeface="Times New Roman" panose="02020603050405020304" pitchFamily="18" charset="0"/>
                <a:ea typeface="Arial" panose="020B0604020202020204" pitchFamily="34" charset="0"/>
                <a:cs typeface="Arial" panose="020B0604020202020204" pitchFamily="34" charset="0"/>
              </a:rPr>
              <a:t>1NF NOMALIZATION:</a:t>
            </a:r>
            <a:endParaRPr lang="en-IN" sz="1400" dirty="0">
              <a:effectLst/>
              <a:latin typeface="DejaVu Sans Mono"/>
              <a:ea typeface="DejaVu Sans Mono"/>
              <a:cs typeface="DejaVu Sans Mono"/>
            </a:endParaRPr>
          </a:p>
          <a:p>
            <a:pPr marL="643255">
              <a:spcBef>
                <a:spcPts val="940"/>
              </a:spcBef>
              <a:spcAft>
                <a:spcPts val="0"/>
              </a:spcAft>
            </a:pPr>
            <a:r>
              <a:rPr lang="en-IN" sz="1400" dirty="0">
                <a:effectLst/>
                <a:latin typeface="Times New Roman" panose="02020603050405020304" pitchFamily="18" charset="0"/>
                <a:ea typeface="Arial" panose="020B0604020202020204" pitchFamily="34" charset="0"/>
                <a:cs typeface="Arial" panose="020B0604020202020204" pitchFamily="34" charset="0"/>
              </a:rPr>
              <a:t>No Multivalued Attributes. So, there is no need to do 3NF</a:t>
            </a:r>
            <a:endParaRPr lang="en-IN" sz="1400" dirty="0">
              <a:effectLst/>
              <a:latin typeface="DejaVu Sans Mono"/>
              <a:ea typeface="DejaVu Sans Mono"/>
              <a:cs typeface="DejaVu Sans Mono"/>
            </a:endParaRPr>
          </a:p>
          <a:p>
            <a:r>
              <a:rPr lang="en-IN" sz="1400" dirty="0">
                <a:effectLst/>
                <a:latin typeface="DejaVu Sans Mono"/>
                <a:ea typeface="DejaVu Sans Mono"/>
                <a:cs typeface="DejaVu Sans Mono"/>
              </a:rPr>
              <a:t> </a:t>
            </a:r>
          </a:p>
          <a:p>
            <a:pPr marL="342900" lvl="0" indent="-342900">
              <a:spcBef>
                <a:spcPts val="940"/>
              </a:spcBef>
              <a:spcAft>
                <a:spcPts val="0"/>
              </a:spcAft>
              <a:buFont typeface="Symbol" panose="05050102010706020507" pitchFamily="18" charset="2"/>
              <a:buChar char=""/>
            </a:pPr>
            <a:r>
              <a:rPr lang="en-US" sz="1400" b="1" dirty="0">
                <a:effectLst/>
                <a:latin typeface="Times New Roman" panose="02020603050405020304" pitchFamily="18" charset="0"/>
                <a:ea typeface="Arial" panose="020B0604020202020204" pitchFamily="34" charset="0"/>
                <a:cs typeface="Arial" panose="020B0604020202020204" pitchFamily="34" charset="0"/>
              </a:rPr>
              <a:t>2NF NOMALIZATION:</a:t>
            </a:r>
            <a:endParaRPr lang="en-IN" sz="1400" dirty="0">
              <a:effectLst/>
              <a:latin typeface="DejaVu Sans Mono"/>
              <a:ea typeface="DejaVu Sans Mono"/>
              <a:cs typeface="DejaVu Sans Mono"/>
            </a:endParaRPr>
          </a:p>
          <a:p>
            <a:pPr marL="643255">
              <a:spcBef>
                <a:spcPts val="940"/>
              </a:spcBef>
              <a:spcAft>
                <a:spcPts val="0"/>
              </a:spcAft>
            </a:pPr>
            <a:r>
              <a:rPr lang="en-US" sz="1400" dirty="0">
                <a:effectLst/>
                <a:latin typeface="Times New Roman" panose="02020603050405020304" pitchFamily="18" charset="0"/>
                <a:ea typeface="Arial" panose="020B0604020202020204" pitchFamily="34" charset="0"/>
                <a:cs typeface="Arial" panose="020B0604020202020204" pitchFamily="34" charset="0"/>
              </a:rPr>
              <a:t>There is no partial dependency. So, there is no need to do 2NF.</a:t>
            </a:r>
            <a:endParaRPr lang="en-IN" sz="1400" dirty="0">
              <a:effectLst/>
              <a:latin typeface="DejaVu Sans Mono"/>
              <a:ea typeface="DejaVu Sans Mono"/>
              <a:cs typeface="DejaVu Sans Mono"/>
            </a:endParaRPr>
          </a:p>
          <a:p>
            <a:pPr marL="342900" lvl="0" indent="-342900">
              <a:spcBef>
                <a:spcPts val="940"/>
              </a:spcBef>
              <a:spcAft>
                <a:spcPts val="0"/>
              </a:spcAft>
              <a:buFont typeface="Symbol" panose="05050102010706020507" pitchFamily="18" charset="2"/>
              <a:buChar char=""/>
            </a:pPr>
            <a:r>
              <a:rPr lang="en-US" sz="1400" b="1" dirty="0">
                <a:effectLst/>
                <a:latin typeface="Times New Roman" panose="02020603050405020304" pitchFamily="18" charset="0"/>
                <a:ea typeface="Arial" panose="020B0604020202020204" pitchFamily="34" charset="0"/>
                <a:cs typeface="Arial" panose="020B0604020202020204" pitchFamily="34" charset="0"/>
              </a:rPr>
              <a:t>3NF NOMALIZATION:</a:t>
            </a:r>
            <a:endParaRPr lang="en-IN" sz="1400" dirty="0">
              <a:effectLst/>
              <a:latin typeface="DejaVu Sans Mono"/>
              <a:ea typeface="DejaVu Sans Mono"/>
              <a:cs typeface="DejaVu Sans Mono"/>
            </a:endParaRPr>
          </a:p>
          <a:p>
            <a:pPr marL="643255">
              <a:spcBef>
                <a:spcPts val="940"/>
              </a:spcBef>
              <a:spcAft>
                <a:spcPts val="0"/>
              </a:spcAft>
            </a:pPr>
            <a:r>
              <a:rPr lang="en-US" sz="1400" dirty="0">
                <a:effectLst/>
                <a:latin typeface="Times New Roman" panose="02020603050405020304" pitchFamily="18" charset="0"/>
                <a:ea typeface="Arial" panose="020B0604020202020204" pitchFamily="34" charset="0"/>
                <a:cs typeface="Arial" panose="020B0604020202020204" pitchFamily="34" charset="0"/>
              </a:rPr>
              <a:t>There is no transitive dependency. So, there is no need to do 3NF.</a:t>
            </a:r>
            <a:endParaRPr lang="en-IN" sz="1400" dirty="0">
              <a:effectLst/>
              <a:latin typeface="DejaVu Sans Mono"/>
              <a:ea typeface="DejaVu Sans Mono"/>
              <a:cs typeface="DejaVu Sans Mono"/>
            </a:endParaRPr>
          </a:p>
          <a:p>
            <a:pPr marL="186055">
              <a:spcBef>
                <a:spcPts val="465"/>
              </a:spcBef>
              <a:spcAft>
                <a:spcPts val="0"/>
              </a:spcAft>
            </a:pPr>
            <a:r>
              <a:rPr lang="en-US" sz="1400" dirty="0">
                <a:effectLst/>
                <a:latin typeface="Times New Roman" panose="02020603050405020304" pitchFamily="18" charset="0"/>
                <a:ea typeface="Arial" panose="020B0604020202020204" pitchFamily="34" charset="0"/>
                <a:cs typeface="Arial" panose="020B0604020202020204" pitchFamily="34" charset="0"/>
              </a:rPr>
              <a:t> </a:t>
            </a:r>
            <a:endParaRPr lang="en-IN" sz="1400" dirty="0">
              <a:effectLst/>
              <a:latin typeface="DejaVu Sans Mono"/>
              <a:ea typeface="DejaVu Sans Mono"/>
              <a:cs typeface="DejaVu Sans Mono"/>
            </a:endParaRPr>
          </a:p>
        </p:txBody>
      </p:sp>
    </p:spTree>
    <p:extLst>
      <p:ext uri="{BB962C8B-B14F-4D97-AF65-F5344CB8AC3E}">
        <p14:creationId xmlns:p14="http://schemas.microsoft.com/office/powerpoint/2010/main" val="972479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317CC-5A63-4577-A636-87C147667544}"/>
              </a:ext>
            </a:extLst>
          </p:cNvPr>
          <p:cNvSpPr>
            <a:spLocks noGrp="1"/>
          </p:cNvSpPr>
          <p:nvPr>
            <p:ph type="title"/>
          </p:nvPr>
        </p:nvSpPr>
        <p:spPr>
          <a:xfrm>
            <a:off x="412376" y="313765"/>
            <a:ext cx="11537577" cy="6427694"/>
          </a:xfrm>
        </p:spPr>
        <p:txBody>
          <a:bodyPr/>
          <a:lstStyle/>
          <a:p>
            <a:pPr marL="186055">
              <a:spcBef>
                <a:spcPts val="465"/>
              </a:spcBef>
              <a:spcAft>
                <a:spcPts val="0"/>
              </a:spcAft>
            </a:pPr>
            <a:r>
              <a:rPr lang="en-US" sz="1800" dirty="0">
                <a:effectLst/>
                <a:latin typeface="Times New Roman" panose="02020603050405020304" pitchFamily="18" charset="0"/>
                <a:ea typeface="Arial" panose="020B0604020202020204" pitchFamily="34" charset="0"/>
                <a:cs typeface="Arial" panose="020B0604020202020204" pitchFamily="34" charset="0"/>
              </a:rPr>
              <a:t>STATION={ STATION_ID, ROUTE_ID,STATION_NAME }</a:t>
            </a:r>
            <a:br>
              <a:rPr lang="en-IN" sz="1800" dirty="0">
                <a:effectLst/>
                <a:latin typeface="DejaVu Sans Mono"/>
                <a:ea typeface="DejaVu Sans Mono"/>
                <a:cs typeface="DejaVu Sans Mono"/>
              </a:rPr>
            </a:br>
            <a:r>
              <a:rPr lang="en-US" sz="1800" b="1" dirty="0">
                <a:effectLst/>
                <a:latin typeface="Times New Roman" panose="02020603050405020304" pitchFamily="18" charset="0"/>
                <a:ea typeface="Arial" panose="020B0604020202020204" pitchFamily="34" charset="0"/>
                <a:cs typeface="Arial" panose="020B0604020202020204" pitchFamily="34" charset="0"/>
              </a:rPr>
              <a:t>1NF NOMALIZATION:</a:t>
            </a:r>
            <a:br>
              <a:rPr lang="en-IN" sz="1800" dirty="0">
                <a:effectLst/>
                <a:latin typeface="DejaVu Sans Mono"/>
                <a:ea typeface="DejaVu Sans Mono"/>
                <a:cs typeface="DejaVu Sans Mono"/>
              </a:rPr>
            </a:br>
            <a:r>
              <a:rPr lang="en-IN" sz="1800" dirty="0">
                <a:effectLst/>
                <a:latin typeface="Times New Roman" panose="02020603050405020304" pitchFamily="18" charset="0"/>
                <a:ea typeface="Arial" panose="020B0604020202020204" pitchFamily="34" charset="0"/>
                <a:cs typeface="Arial" panose="020B0604020202020204" pitchFamily="34" charset="0"/>
              </a:rPr>
              <a:t>No Multivalued Attributes. So, there is no need to do 3NF</a:t>
            </a:r>
            <a:br>
              <a:rPr lang="en-IN" sz="1800" dirty="0">
                <a:effectLst/>
                <a:latin typeface="DejaVu Sans Mono"/>
                <a:ea typeface="DejaVu Sans Mono"/>
                <a:cs typeface="DejaVu Sans Mono"/>
              </a:rPr>
            </a:br>
            <a:r>
              <a:rPr lang="en-IN" sz="1800" dirty="0">
                <a:effectLst/>
                <a:latin typeface="DejaVu Sans Mono"/>
                <a:ea typeface="DejaVu Sans Mono"/>
                <a:cs typeface="DejaVu Sans Mono"/>
              </a:rPr>
              <a:t> </a:t>
            </a:r>
            <a:br>
              <a:rPr lang="en-IN" sz="1800" dirty="0">
                <a:effectLst/>
                <a:latin typeface="DejaVu Sans Mono"/>
                <a:ea typeface="DejaVu Sans Mono"/>
                <a:cs typeface="DejaVu Sans Mono"/>
              </a:rPr>
            </a:br>
            <a:r>
              <a:rPr lang="en-US" sz="1800" b="1" dirty="0">
                <a:effectLst/>
                <a:latin typeface="Times New Roman" panose="02020603050405020304" pitchFamily="18" charset="0"/>
                <a:ea typeface="Arial" panose="020B0604020202020204" pitchFamily="34" charset="0"/>
                <a:cs typeface="Arial" panose="020B0604020202020204" pitchFamily="34" charset="0"/>
              </a:rPr>
              <a:t>2NF NOMALIZATION:</a:t>
            </a:r>
            <a:br>
              <a:rPr lang="en-IN" sz="1800" dirty="0">
                <a:effectLst/>
                <a:latin typeface="DejaVu Sans Mono"/>
                <a:ea typeface="DejaVu Sans Mono"/>
                <a:cs typeface="DejaVu Sans Mono"/>
              </a:rPr>
            </a:br>
            <a:r>
              <a:rPr lang="en-US" sz="1800" dirty="0">
                <a:effectLst/>
                <a:latin typeface="Times New Roman" panose="02020603050405020304" pitchFamily="18" charset="0"/>
                <a:ea typeface="Arial" panose="020B0604020202020204" pitchFamily="34" charset="0"/>
                <a:cs typeface="Arial" panose="020B0604020202020204" pitchFamily="34" charset="0"/>
              </a:rPr>
              <a:t>There is no partial dependency. So, there is no need to do 2NF.</a:t>
            </a:r>
            <a:br>
              <a:rPr lang="en-IN" sz="1800" dirty="0">
                <a:effectLst/>
                <a:latin typeface="DejaVu Sans Mono"/>
                <a:ea typeface="DejaVu Sans Mono"/>
                <a:cs typeface="DejaVu Sans Mono"/>
              </a:rPr>
            </a:br>
            <a:r>
              <a:rPr lang="en-US" sz="1800" b="1" dirty="0">
                <a:effectLst/>
                <a:latin typeface="Times New Roman" panose="02020603050405020304" pitchFamily="18" charset="0"/>
                <a:ea typeface="Arial" panose="020B0604020202020204" pitchFamily="34" charset="0"/>
                <a:cs typeface="Arial" panose="020B0604020202020204" pitchFamily="34" charset="0"/>
              </a:rPr>
              <a:t>3NF NOMALIZATION:</a:t>
            </a:r>
            <a:br>
              <a:rPr lang="en-IN" sz="1800" dirty="0">
                <a:effectLst/>
                <a:latin typeface="DejaVu Sans Mono"/>
                <a:ea typeface="DejaVu Sans Mono"/>
                <a:cs typeface="DejaVu Sans Mono"/>
              </a:rPr>
            </a:br>
            <a:r>
              <a:rPr lang="en-US" sz="1800" dirty="0">
                <a:effectLst/>
                <a:latin typeface="Times New Roman" panose="02020603050405020304" pitchFamily="18" charset="0"/>
                <a:ea typeface="Arial" panose="020B0604020202020204" pitchFamily="34" charset="0"/>
                <a:cs typeface="Arial" panose="020B0604020202020204" pitchFamily="34" charset="0"/>
              </a:rPr>
              <a:t>There is no transitive dependency. So, there is no need to do 3NF.</a:t>
            </a:r>
            <a:br>
              <a:rPr lang="en-IN" sz="1800" dirty="0">
                <a:effectLst/>
                <a:latin typeface="DejaVu Sans Mono"/>
                <a:ea typeface="DejaVu Sans Mono"/>
                <a:cs typeface="DejaVu Sans Mono"/>
              </a:rPr>
            </a:br>
            <a:r>
              <a:rPr lang="en-US" sz="1800" dirty="0">
                <a:effectLst/>
                <a:latin typeface="Times New Roman" panose="02020603050405020304" pitchFamily="18" charset="0"/>
                <a:ea typeface="Arial" panose="020B0604020202020204" pitchFamily="34" charset="0"/>
                <a:cs typeface="Arial" panose="020B0604020202020204" pitchFamily="34" charset="0"/>
              </a:rPr>
              <a:t> </a:t>
            </a:r>
            <a:br>
              <a:rPr lang="en-IN" sz="1800" dirty="0">
                <a:effectLst/>
                <a:latin typeface="DejaVu Sans Mono"/>
                <a:ea typeface="DejaVu Sans Mono"/>
                <a:cs typeface="DejaVu Sans Mono"/>
              </a:rPr>
            </a:br>
            <a:r>
              <a:rPr lang="en-US" sz="1800" dirty="0">
                <a:effectLst/>
                <a:latin typeface="Times New Roman" panose="02020603050405020304" pitchFamily="18" charset="0"/>
                <a:ea typeface="Arial" panose="020B0604020202020204" pitchFamily="34" charset="0"/>
                <a:cs typeface="Arial" panose="020B0604020202020204" pitchFamily="34" charset="0"/>
              </a:rPr>
              <a:t>ROUTE={ ROUTE_ID, ORIGIN,DESTINATION,DISTANCE,FARE }</a:t>
            </a:r>
            <a:br>
              <a:rPr lang="en-IN" sz="1800" dirty="0">
                <a:effectLst/>
                <a:latin typeface="DejaVu Sans Mono"/>
                <a:ea typeface="DejaVu Sans Mono"/>
                <a:cs typeface="DejaVu Sans Mono"/>
              </a:rPr>
            </a:br>
            <a:r>
              <a:rPr lang="en-US" sz="1800" b="1" dirty="0">
                <a:effectLst/>
                <a:latin typeface="Times New Roman" panose="02020603050405020304" pitchFamily="18" charset="0"/>
                <a:ea typeface="Arial" panose="020B0604020202020204" pitchFamily="34" charset="0"/>
                <a:cs typeface="Arial" panose="020B0604020202020204" pitchFamily="34" charset="0"/>
              </a:rPr>
              <a:t>1NF NOMALIZATION:</a:t>
            </a:r>
            <a:br>
              <a:rPr lang="en-IN" sz="1800" dirty="0">
                <a:effectLst/>
                <a:latin typeface="DejaVu Sans Mono"/>
                <a:ea typeface="DejaVu Sans Mono"/>
                <a:cs typeface="DejaVu Sans Mono"/>
              </a:rPr>
            </a:br>
            <a:r>
              <a:rPr lang="en-IN" sz="1800" dirty="0">
                <a:effectLst/>
                <a:latin typeface="Times New Roman" panose="02020603050405020304" pitchFamily="18" charset="0"/>
                <a:ea typeface="Arial" panose="020B0604020202020204" pitchFamily="34" charset="0"/>
                <a:cs typeface="Arial" panose="020B0604020202020204" pitchFamily="34" charset="0"/>
              </a:rPr>
              <a:t>No Multivalued Attributes. So, there is no need to do 3NF</a:t>
            </a:r>
            <a:br>
              <a:rPr lang="en-IN" sz="1800" dirty="0">
                <a:effectLst/>
                <a:latin typeface="DejaVu Sans Mono"/>
                <a:ea typeface="DejaVu Sans Mono"/>
                <a:cs typeface="DejaVu Sans Mono"/>
              </a:rPr>
            </a:br>
            <a:r>
              <a:rPr lang="en-IN" sz="1800" dirty="0">
                <a:effectLst/>
                <a:latin typeface="DejaVu Sans Mono"/>
                <a:ea typeface="DejaVu Sans Mono"/>
                <a:cs typeface="DejaVu Sans Mono"/>
              </a:rPr>
              <a:t> </a:t>
            </a:r>
            <a:br>
              <a:rPr lang="en-IN" sz="1800" dirty="0">
                <a:effectLst/>
                <a:latin typeface="DejaVu Sans Mono"/>
                <a:ea typeface="DejaVu Sans Mono"/>
                <a:cs typeface="DejaVu Sans Mono"/>
              </a:rPr>
            </a:br>
            <a:r>
              <a:rPr lang="en-US" sz="1800" b="1" dirty="0">
                <a:effectLst/>
                <a:latin typeface="Times New Roman" panose="02020603050405020304" pitchFamily="18" charset="0"/>
                <a:ea typeface="Arial" panose="020B0604020202020204" pitchFamily="34" charset="0"/>
                <a:cs typeface="Arial" panose="020B0604020202020204" pitchFamily="34" charset="0"/>
              </a:rPr>
              <a:t>2NF NOMALIZATION:</a:t>
            </a:r>
            <a:br>
              <a:rPr lang="en-IN" sz="1800" dirty="0">
                <a:effectLst/>
                <a:latin typeface="DejaVu Sans Mono"/>
                <a:ea typeface="DejaVu Sans Mono"/>
                <a:cs typeface="DejaVu Sans Mono"/>
              </a:rPr>
            </a:br>
            <a:r>
              <a:rPr lang="en-US" sz="1800" dirty="0">
                <a:effectLst/>
                <a:latin typeface="Times New Roman" panose="02020603050405020304" pitchFamily="18" charset="0"/>
                <a:ea typeface="Arial" panose="020B0604020202020204" pitchFamily="34" charset="0"/>
                <a:cs typeface="Arial" panose="020B0604020202020204" pitchFamily="34" charset="0"/>
              </a:rPr>
              <a:t>There is no partial dependency. So, there is no need to do 2NF.</a:t>
            </a:r>
            <a:br>
              <a:rPr lang="en-IN" sz="1800" dirty="0">
                <a:effectLst/>
                <a:latin typeface="DejaVu Sans Mono"/>
                <a:ea typeface="DejaVu Sans Mono"/>
                <a:cs typeface="DejaVu Sans Mono"/>
              </a:rPr>
            </a:br>
            <a:r>
              <a:rPr lang="en-US" sz="1800" b="1" dirty="0">
                <a:effectLst/>
                <a:latin typeface="Times New Roman" panose="02020603050405020304" pitchFamily="18" charset="0"/>
                <a:ea typeface="Arial" panose="020B0604020202020204" pitchFamily="34" charset="0"/>
                <a:cs typeface="Arial" panose="020B0604020202020204" pitchFamily="34" charset="0"/>
              </a:rPr>
              <a:t>3NF NOMALIZATION:</a:t>
            </a:r>
            <a:br>
              <a:rPr lang="en-IN" sz="1800" dirty="0">
                <a:effectLst/>
                <a:latin typeface="DejaVu Sans Mono"/>
                <a:ea typeface="DejaVu Sans Mono"/>
                <a:cs typeface="DejaVu Sans Mono"/>
              </a:rPr>
            </a:br>
            <a:r>
              <a:rPr lang="en-US" sz="1800" dirty="0">
                <a:effectLst/>
                <a:latin typeface="Times New Roman" panose="02020603050405020304" pitchFamily="18" charset="0"/>
                <a:ea typeface="Arial" panose="020B0604020202020204" pitchFamily="34" charset="0"/>
                <a:cs typeface="Arial" panose="020B0604020202020204" pitchFamily="34" charset="0"/>
              </a:rPr>
              <a:t>There is no transitive dependency. So, there is no need to do 3NF.</a:t>
            </a:r>
            <a:br>
              <a:rPr lang="en-IN" sz="1800" dirty="0">
                <a:effectLst/>
                <a:latin typeface="DejaVu Sans Mono"/>
                <a:ea typeface="DejaVu Sans Mono"/>
                <a:cs typeface="DejaVu Sans Mono"/>
              </a:rPr>
            </a:br>
            <a:endParaRPr lang="en-IN" dirty="0"/>
          </a:p>
        </p:txBody>
      </p:sp>
    </p:spTree>
    <p:extLst>
      <p:ext uri="{BB962C8B-B14F-4D97-AF65-F5344CB8AC3E}">
        <p14:creationId xmlns:p14="http://schemas.microsoft.com/office/powerpoint/2010/main" val="2459711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DB6A4-CD67-49B5-9759-8C76EE7BB008}"/>
              </a:ext>
            </a:extLst>
          </p:cNvPr>
          <p:cNvSpPr>
            <a:spLocks noGrp="1"/>
          </p:cNvSpPr>
          <p:nvPr>
            <p:ph type="title"/>
          </p:nvPr>
        </p:nvSpPr>
        <p:spPr>
          <a:xfrm>
            <a:off x="1141413" y="609599"/>
            <a:ext cx="9965858" cy="5800165"/>
          </a:xfrm>
        </p:spPr>
        <p:txBody>
          <a:bodyPr/>
          <a:lstStyle/>
          <a:p>
            <a:pPr marL="342900" lvl="0" indent="-342900">
              <a:spcBef>
                <a:spcPts val="940"/>
              </a:spcBef>
              <a:spcAft>
                <a:spcPts val="0"/>
              </a:spcAft>
            </a:pPr>
            <a:r>
              <a:rPr lang="en-IN" sz="1800" dirty="0">
                <a:effectLst/>
                <a:latin typeface="Times New Roman" panose="02020603050405020304" pitchFamily="18" charset="0"/>
                <a:ea typeface="Arial" panose="020B0604020202020204" pitchFamily="34" charset="0"/>
                <a:cs typeface="Arial" panose="020B0604020202020204" pitchFamily="34" charset="0"/>
              </a:rPr>
              <a:t>TRAIN = { TRAIN _NO,ROUTE_ID, TRAIN_NAME,DEP_TIME,ARR_TIME, ORIGIN,DESTINATION }</a:t>
            </a:r>
            <a:br>
              <a:rPr lang="en-IN" sz="1800" dirty="0">
                <a:effectLst/>
                <a:latin typeface="DejaVu Sans Mono"/>
                <a:ea typeface="DejaVu Sans Mono"/>
                <a:cs typeface="DejaVu Sans Mono"/>
              </a:rPr>
            </a:br>
            <a:r>
              <a:rPr lang="en-US" sz="1800" b="1" dirty="0">
                <a:effectLst/>
                <a:latin typeface="DejaVu Sans Mono"/>
                <a:ea typeface="DejaVu Sans Mono"/>
                <a:cs typeface="DejaVu Sans Mono"/>
              </a:rPr>
              <a:t> </a:t>
            </a:r>
            <a:br>
              <a:rPr lang="en-IN" sz="1800" dirty="0">
                <a:effectLst/>
                <a:latin typeface="DejaVu Sans Mono"/>
                <a:ea typeface="DejaVu Sans Mono"/>
                <a:cs typeface="DejaVu Sans Mono"/>
              </a:rPr>
            </a:br>
            <a:r>
              <a:rPr lang="en-US" sz="1800" b="1" dirty="0">
                <a:effectLst/>
                <a:latin typeface="Times New Roman" panose="02020603050405020304" pitchFamily="18" charset="0"/>
                <a:ea typeface="Arial" panose="020B0604020202020204" pitchFamily="34" charset="0"/>
                <a:cs typeface="Arial" panose="020B0604020202020204" pitchFamily="34" charset="0"/>
              </a:rPr>
              <a:t>1NF NOMALIZATION:</a:t>
            </a:r>
            <a:br>
              <a:rPr lang="en-IN" sz="1800" dirty="0">
                <a:effectLst/>
                <a:latin typeface="DejaVu Sans Mono"/>
                <a:ea typeface="DejaVu Sans Mono"/>
                <a:cs typeface="DejaVu Sans Mono"/>
              </a:rPr>
            </a:br>
            <a:r>
              <a:rPr lang="en-IN" sz="1800" dirty="0">
                <a:effectLst/>
                <a:latin typeface="Times New Roman" panose="02020603050405020304" pitchFamily="18" charset="0"/>
                <a:ea typeface="Arial" panose="020B0604020202020204" pitchFamily="34" charset="0"/>
                <a:cs typeface="Arial" panose="020B0604020202020204" pitchFamily="34" charset="0"/>
              </a:rPr>
              <a:t>No Multivalued Attributes. So, there is no need to do 3NF</a:t>
            </a:r>
            <a:br>
              <a:rPr lang="en-IN" sz="1800" dirty="0">
                <a:effectLst/>
                <a:latin typeface="DejaVu Sans Mono"/>
                <a:ea typeface="DejaVu Sans Mono"/>
                <a:cs typeface="DejaVu Sans Mono"/>
              </a:rPr>
            </a:br>
            <a:r>
              <a:rPr lang="en-IN" sz="1800" dirty="0">
                <a:effectLst/>
                <a:latin typeface="DejaVu Sans Mono"/>
                <a:ea typeface="DejaVu Sans Mono"/>
                <a:cs typeface="DejaVu Sans Mono"/>
              </a:rPr>
              <a:t> </a:t>
            </a:r>
            <a:br>
              <a:rPr lang="en-IN" sz="1800" dirty="0">
                <a:effectLst/>
                <a:latin typeface="DejaVu Sans Mono"/>
                <a:ea typeface="DejaVu Sans Mono"/>
                <a:cs typeface="DejaVu Sans Mono"/>
              </a:rPr>
            </a:br>
            <a:r>
              <a:rPr lang="en-US" sz="1800" b="1" dirty="0">
                <a:effectLst/>
                <a:latin typeface="Times New Roman" panose="02020603050405020304" pitchFamily="18" charset="0"/>
                <a:ea typeface="Arial" panose="020B0604020202020204" pitchFamily="34" charset="0"/>
                <a:cs typeface="Arial" panose="020B0604020202020204" pitchFamily="34" charset="0"/>
              </a:rPr>
              <a:t>2NF NOMALIZATION:</a:t>
            </a:r>
            <a:br>
              <a:rPr lang="en-IN" sz="1800" dirty="0">
                <a:effectLst/>
                <a:latin typeface="DejaVu Sans Mono"/>
                <a:ea typeface="DejaVu Sans Mono"/>
                <a:cs typeface="DejaVu Sans Mono"/>
              </a:rPr>
            </a:br>
            <a:r>
              <a:rPr lang="en-US" sz="1800" dirty="0">
                <a:effectLst/>
                <a:latin typeface="Times New Roman" panose="02020603050405020304" pitchFamily="18" charset="0"/>
                <a:ea typeface="Arial" panose="020B0604020202020204" pitchFamily="34" charset="0"/>
                <a:cs typeface="Arial" panose="020B0604020202020204" pitchFamily="34" charset="0"/>
              </a:rPr>
              <a:t>There is no partial dependency. So, there is no need to do 2NF.</a:t>
            </a:r>
            <a:br>
              <a:rPr lang="en-IN" sz="1800" dirty="0">
                <a:effectLst/>
                <a:latin typeface="DejaVu Sans Mono"/>
                <a:ea typeface="DejaVu Sans Mono"/>
                <a:cs typeface="DejaVu Sans Mono"/>
              </a:rPr>
            </a:br>
            <a:r>
              <a:rPr lang="en-US" sz="1800" b="1" dirty="0">
                <a:effectLst/>
                <a:latin typeface="Times New Roman" panose="02020603050405020304" pitchFamily="18" charset="0"/>
                <a:ea typeface="Arial" panose="020B0604020202020204" pitchFamily="34" charset="0"/>
                <a:cs typeface="Arial" panose="020B0604020202020204" pitchFamily="34" charset="0"/>
              </a:rPr>
              <a:t>3NF NOMALIZATION:</a:t>
            </a:r>
            <a:br>
              <a:rPr lang="en-IN" sz="1800" dirty="0">
                <a:effectLst/>
                <a:latin typeface="DejaVu Sans Mono"/>
                <a:ea typeface="DejaVu Sans Mono"/>
                <a:cs typeface="DejaVu Sans Mono"/>
              </a:rPr>
            </a:br>
            <a:r>
              <a:rPr lang="en-US" sz="1800" dirty="0">
                <a:effectLst/>
                <a:latin typeface="Times New Roman" panose="02020603050405020304" pitchFamily="18" charset="0"/>
                <a:ea typeface="Arial" panose="020B0604020202020204" pitchFamily="34" charset="0"/>
                <a:cs typeface="Arial" panose="020B0604020202020204" pitchFamily="34" charset="0"/>
              </a:rPr>
              <a:t>There is no transitive dependency. So, there is no need to do 3NF.</a:t>
            </a:r>
            <a:br>
              <a:rPr lang="en-IN" sz="1800" dirty="0">
                <a:effectLst/>
                <a:latin typeface="DejaVu Sans Mono"/>
                <a:ea typeface="DejaVu Sans Mono"/>
                <a:cs typeface="DejaVu Sans Mono"/>
              </a:rPr>
            </a:br>
            <a:r>
              <a:rPr lang="en-US" sz="1800" dirty="0">
                <a:effectLst/>
                <a:latin typeface="Times New Roman" panose="02020603050405020304" pitchFamily="18" charset="0"/>
                <a:ea typeface="Arial" panose="020B0604020202020204" pitchFamily="34" charset="0"/>
                <a:cs typeface="Arial" panose="020B0604020202020204" pitchFamily="34" charset="0"/>
              </a:rPr>
              <a:t> </a:t>
            </a:r>
            <a:br>
              <a:rPr lang="en-IN" sz="1800" dirty="0">
                <a:effectLst/>
                <a:latin typeface="DejaVu Sans Mono"/>
                <a:ea typeface="DejaVu Sans Mono"/>
                <a:cs typeface="DejaVu Sans Mono"/>
              </a:rPr>
            </a:br>
            <a:endParaRPr lang="en-IN" dirty="0"/>
          </a:p>
        </p:txBody>
      </p:sp>
    </p:spTree>
    <p:extLst>
      <p:ext uri="{BB962C8B-B14F-4D97-AF65-F5344CB8AC3E}">
        <p14:creationId xmlns:p14="http://schemas.microsoft.com/office/powerpoint/2010/main" val="489919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71CD9-4A9D-4924-B6F7-44ADE6EE2843}"/>
              </a:ext>
            </a:extLst>
          </p:cNvPr>
          <p:cNvSpPr>
            <a:spLocks noGrp="1"/>
          </p:cNvSpPr>
          <p:nvPr>
            <p:ph type="title"/>
          </p:nvPr>
        </p:nvSpPr>
        <p:spPr>
          <a:xfrm>
            <a:off x="797859" y="-860612"/>
            <a:ext cx="10249552" cy="3083859"/>
          </a:xfrm>
        </p:spPr>
        <p:txBody>
          <a:bodyPr/>
          <a:lstStyle/>
          <a:p>
            <a:pPr algn="ctr"/>
            <a:r>
              <a:rPr lang="en-IN" dirty="0"/>
              <a:t>ER diagram</a:t>
            </a:r>
          </a:p>
        </p:txBody>
      </p:sp>
      <p:pic>
        <p:nvPicPr>
          <p:cNvPr id="5" name="Picture 4">
            <a:extLst>
              <a:ext uri="{FF2B5EF4-FFF2-40B4-BE49-F238E27FC236}">
                <a16:creationId xmlns:a16="http://schemas.microsoft.com/office/drawing/2014/main" id="{62E4587A-6610-48F8-8869-905EC0F3777A}"/>
              </a:ext>
            </a:extLst>
          </p:cNvPr>
          <p:cNvPicPr>
            <a:picLocks noChangeAspect="1"/>
          </p:cNvPicPr>
          <p:nvPr/>
        </p:nvPicPr>
        <p:blipFill>
          <a:blip r:embed="rId2"/>
          <a:stretch>
            <a:fillRect/>
          </a:stretch>
        </p:blipFill>
        <p:spPr>
          <a:xfrm>
            <a:off x="1028700" y="1416423"/>
            <a:ext cx="10134600" cy="5253317"/>
          </a:xfrm>
          <a:prstGeom prst="rect">
            <a:avLst/>
          </a:prstGeom>
        </p:spPr>
      </p:pic>
    </p:spTree>
    <p:extLst>
      <p:ext uri="{BB962C8B-B14F-4D97-AF65-F5344CB8AC3E}">
        <p14:creationId xmlns:p14="http://schemas.microsoft.com/office/powerpoint/2010/main" val="4231360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D65B5-F8BE-42B5-9D3C-CF9494A6766B}"/>
              </a:ext>
            </a:extLst>
          </p:cNvPr>
          <p:cNvSpPr>
            <a:spLocks noGrp="1"/>
          </p:cNvSpPr>
          <p:nvPr>
            <p:ph type="title"/>
          </p:nvPr>
        </p:nvSpPr>
        <p:spPr>
          <a:xfrm>
            <a:off x="878541" y="0"/>
            <a:ext cx="10168870" cy="1846729"/>
          </a:xfrm>
        </p:spPr>
        <p:txBody>
          <a:bodyPr/>
          <a:lstStyle/>
          <a:p>
            <a:pPr algn="ctr"/>
            <a:r>
              <a:rPr lang="en-US" sz="2400" dirty="0">
                <a:effectLst/>
                <a:ea typeface="Arial" panose="020B0604020202020204" pitchFamily="34" charset="0"/>
                <a:cs typeface="Arial" panose="020B0604020202020204" pitchFamily="34" charset="0"/>
              </a:rPr>
              <a:t>SCHEMA DIAGRAM:</a:t>
            </a:r>
            <a:br>
              <a:rPr lang="en-IN" sz="1800" dirty="0">
                <a:effectLst/>
                <a:latin typeface="Arial" panose="020B0604020202020204" pitchFamily="34" charset="0"/>
                <a:ea typeface="Arial" panose="020B0604020202020204" pitchFamily="34" charset="0"/>
              </a:rPr>
            </a:br>
            <a:endParaRPr lang="en-IN" dirty="0"/>
          </a:p>
        </p:txBody>
      </p:sp>
      <p:pic>
        <p:nvPicPr>
          <p:cNvPr id="5" name="Picture 4">
            <a:extLst>
              <a:ext uri="{FF2B5EF4-FFF2-40B4-BE49-F238E27FC236}">
                <a16:creationId xmlns:a16="http://schemas.microsoft.com/office/drawing/2014/main" id="{21AE2A8D-F2D6-4B59-B525-4C52D03695EE}"/>
              </a:ext>
            </a:extLst>
          </p:cNvPr>
          <p:cNvPicPr>
            <a:picLocks noChangeAspect="1"/>
          </p:cNvPicPr>
          <p:nvPr/>
        </p:nvPicPr>
        <p:blipFill>
          <a:blip r:embed="rId2"/>
          <a:stretch>
            <a:fillRect/>
          </a:stretch>
        </p:blipFill>
        <p:spPr>
          <a:xfrm>
            <a:off x="3323114" y="1607118"/>
            <a:ext cx="5545771" cy="4381305"/>
          </a:xfrm>
          <a:prstGeom prst="rect">
            <a:avLst/>
          </a:prstGeom>
        </p:spPr>
      </p:pic>
    </p:spTree>
    <p:extLst>
      <p:ext uri="{BB962C8B-B14F-4D97-AF65-F5344CB8AC3E}">
        <p14:creationId xmlns:p14="http://schemas.microsoft.com/office/powerpoint/2010/main" val="9009173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137551-CD8F-4200-B612-C4D85FD83077}">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D05A9AC-14F2-42E4-904B-43004658B98B}">
  <ds:schemaRefs>
    <ds:schemaRef ds:uri="http://schemas.microsoft.com/sharepoint/v3/contenttype/forms"/>
  </ds:schemaRefs>
</ds:datastoreItem>
</file>

<file path=customXml/itemProps3.xml><?xml version="1.0" encoding="utf-8"?>
<ds:datastoreItem xmlns:ds="http://schemas.openxmlformats.org/officeDocument/2006/customXml" ds:itemID="{8190339A-8661-42A0-BCF8-FCB14B654C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Mesh design</Template>
  <TotalTime>71</TotalTime>
  <Words>1333</Words>
  <Application>Microsoft Office PowerPoint</Application>
  <PresentationFormat>Widescreen</PresentationFormat>
  <Paragraphs>66</Paragraphs>
  <Slides>26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Century Gothic</vt:lpstr>
      <vt:lpstr>Courier New</vt:lpstr>
      <vt:lpstr>DejaVu Sans Mono</vt:lpstr>
      <vt:lpstr>Symbol</vt:lpstr>
      <vt:lpstr>Times New Roman</vt:lpstr>
      <vt:lpstr>Mesh</vt:lpstr>
      <vt:lpstr>Database management systems and applications laboratory   Railway enquiry system   mini project 2021-2022 </vt:lpstr>
      <vt:lpstr>TeaM MEMBERS                1. ANUSH RAJAGOPALAN -205002012        2. MAHALAKSHMI M – 205002046                           3.Sai Shanmat-205002077     </vt:lpstr>
      <vt:lpstr>            proBLEM STATEMENT           </vt:lpstr>
      <vt:lpstr>REQUIREMENT ANALYSIS: </vt:lpstr>
      <vt:lpstr>NORMALIZATION: </vt:lpstr>
      <vt:lpstr>STATION={ STATION_ID, ROUTE_ID,STATION_NAME } 1NF NOMALIZATION: No Multivalued Attributes. So, there is no need to do 3NF   2NF NOMALIZATION: There is no partial dependency. So, there is no need to do 2NF. 3NF NOMALIZATION: There is no transitive dependency. So, there is no need to do 3NF.   ROUTE={ ROUTE_ID, ORIGIN,DESTINATION,DISTANCE,FARE } 1NF NOMALIZATION: No Multivalued Attributes. So, there is no need to do 3NF   2NF NOMALIZATION: There is no partial dependency. So, there is no need to do 2NF. 3NF NOMALIZATION: There is no transitive dependency. So, there is no need to do 3NF. </vt:lpstr>
      <vt:lpstr>TRAIN = { TRAIN _NO,ROUTE_ID, TRAIN_NAME,DEP_TIME,ARR_TIME, ORIGIN,DESTINATION }   1NF NOMALIZATION: No Multivalued Attributes. So, there is no need to do 3NF   2NF NOMALIZATION: There is no partial dependency. So, there is no need to do 2NF. 3NF NOMALIZATION: There is no transitive dependency. So, there is no need to do 3NF.   </vt:lpstr>
      <vt:lpstr>ER diagram</vt:lpstr>
      <vt:lpstr>SCHEMA DIAGRAM: </vt:lpstr>
      <vt:lpstr>Sql commands</vt:lpstr>
      <vt:lpstr>STATION TABLE:   CREATE TABLE STATION (     -&gt; ROUTE_ID INT(5),     -&gt; STATION_ID INT(5),     -&gt; STATION_NAME CHAR(20),     -&gt; FOREIGN KEY(ROUTE_ID) REFERENCES ROUTE(ROUTE_ID));   +--------------+----------+------+-----+---------+-------+ | Field        | Type     | Null | Key | Default | Extra | +--------------+----------+------+-----+---------+-------+ | ROUTE_ID     | int      | YES  | MUL | NULL    |       | | STATION_ID   | int      | YES  |     | NULL    |       | | STATION_NAME | char(20) | YES  |     | NULL    |       | +--------------+----------+------+-----+---------+-------+   </vt:lpstr>
      <vt:lpstr>TRAIN TABLE:   CREATE TABLE TRAIN(     -&gt; TRAIN_NO INT(10) PRIMARY KEY,     -&gt; ROUTE_ID INT(5),     -&gt; TRAIN_NAME CHAR(20),     -&gt; ORIGIN CHAR(20),     -&gt; DESTINATION CHAR(20),     -&gt; DEP_TIME CHAR(15),     -&gt; ARR_TIME CHAR(15),     -&gt; TRAVEL_DATE CHAR(15),     -&gt; CAPACITY INT(5),     -&gt; INDEX(ROUTE_ID),     -&gt; FOREIGN KEY(ROUTE_ID) REFERENCES ROUTE(ROUTE_ID));       +-------------+----------+------+-----+---------+-------+ | Field       | Type     | Null | Key | Default | Extra | +-------------+----------+------+-----+---------+-------+ | TRAIN_NO    | int      | NO   | PRI | NULL    |       | | ROUTE_ID    | int      | YES  | MUL | NULL    |       | | TRAIN_NAME  | char(20) | YES  |     | NULL    |       | | ORIGIN      | char(20) | YES  |     | NULL    |       | | DESTINATION | char(20) | YES  |     | NULL    |       | | DEP_TIME    | char(15) | YES  |     | NULL    |       | | ARR_TIME    | char(15) | YES  |     | NULL    |       | | TRAVEL_DATE | char(15) | YES  |     | NULL    |       | | CAPACITY    | int      | YES  |     | NULL    |       | +-------------+----------+------+-----+---------+-------+ </vt:lpstr>
      <vt:lpstr>  PASSENGER LOGIN TABLE (LOGINP):   CREATE TABLE LOGINP(     -&gt; USERNAME_CHAR(20),     -&gt; PASSWORD CHAR(20));   +----------+----------+------+-----+---------+-------+ | Field    | Type     | Null | Key | Default | Extra | +----------+----------+------+-----+---------+-------+ | USERNAME | char(20) | YES  |     | NULL    |       | | PASSWORD | char(20) | YES  |     | NULL    |       | +----------+----------+------+-----+---------+-------+ </vt:lpstr>
      <vt:lpstr>  ADMIN LOGIN TABLE (ADMINCRD):   CREATE TABLE ADMINCRD(     -&gt; ID_CHAR(20),     -&gt; PASSWRD CHAR(20));   +---------+----------+------+-----+---------+-------+ | Field   | Type     | Null | Key | Default | Extra | +---------+----------+------+-----+---------+-------+ | id      | int      | YES  |     | NULL    |       | | passwrd | char(30) | YES  |     | NULL    |       | +---------+----------+------+-----+---------+-------+  </vt:lpstr>
      <vt:lpstr>Output 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management systems and applications laboratory   Railway enquiry system   mini project 2021-2022 </dc:title>
  <dc:creator>Sai Shanmat Srikar Ajaay K</dc:creator>
  <cp:lastModifiedBy>Sai Shanmat Srikar Ajaay K</cp:lastModifiedBy>
  <cp:revision>1</cp:revision>
  <dcterms:created xsi:type="dcterms:W3CDTF">2022-01-05T05:44:50Z</dcterms:created>
  <dcterms:modified xsi:type="dcterms:W3CDTF">2022-01-05T06:55:58Z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